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57" r:id="rId6"/>
    <p:sldId id="289" r:id="rId7"/>
    <p:sldId id="258" r:id="rId8"/>
    <p:sldId id="266" r:id="rId9"/>
    <p:sldId id="267" r:id="rId10"/>
    <p:sldId id="285" r:id="rId11"/>
    <p:sldId id="259" r:id="rId12"/>
    <p:sldId id="288" r:id="rId13"/>
    <p:sldId id="271" r:id="rId14"/>
    <p:sldId id="269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80" r:id="rId23"/>
    <p:sldId id="278" r:id="rId24"/>
    <p:sldId id="279" r:id="rId25"/>
    <p:sldId id="283" r:id="rId26"/>
    <p:sldId id="284" r:id="rId27"/>
    <p:sldId id="282" r:id="rId28"/>
    <p:sldId id="263" r:id="rId29"/>
    <p:sldId id="270" r:id="rId30"/>
    <p:sldId id="286" r:id="rId31"/>
    <p:sldId id="264" r:id="rId32"/>
    <p:sldId id="287" r:id="rId33"/>
    <p:sldId id="291" r:id="rId34"/>
    <p:sldId id="26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57"/>
    <p:restoredTop sz="94890"/>
  </p:normalViewPr>
  <p:slideViewPr>
    <p:cSldViewPr snapToGrid="0" snapToObjects="1">
      <p:cViewPr varScale="1">
        <p:scale>
          <a:sx n="54" d="100"/>
          <a:sy n="54" d="100"/>
        </p:scale>
        <p:origin x="52" y="216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D415-6A2C-0845-8471-1E507F90D7EF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1004-C71F-4F43-AD9C-C1500B5EA0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6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1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46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76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5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CDCA9-1B21-BC4F-9F58-4395A5E94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C5527E-C58E-8D49-9D05-91242EC59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AFAD-5CD9-204C-AF33-F6F30C9E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11597-5638-B54D-89DC-5B82E83E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D3626-4DD5-AB42-A1A0-3A737605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8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04E61-8B95-D74F-B6C2-3F253CB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585E8-55CD-4A4C-9D65-4906794E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4EBF7-B39A-1241-9408-BEF5D213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208F4-B9CF-A64F-A66F-B4EAFAD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2013E-C0FA-4346-A8EC-234882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8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D8A6-13C2-0641-B032-B30C13B1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5C71A-B4AF-C643-BD31-CCAD261E3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B109F-7DF7-4545-9716-DA7B226C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56A-E968-254C-A38B-1D8F9FAA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12A9E-F12A-9B47-B0AF-750253B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9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00C9-AB2D-0543-9E97-581D792A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2AC38-457E-7B4A-8643-6243FF06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B50D9-F412-7743-9E6A-4FF4BED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46EFD-2ADC-C34F-BB45-730ED7C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23AC3-31E9-124D-8507-950E08E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AA18-C9DD-CA43-838B-6168C7E7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405B-B3BC-8641-AE0B-6911547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B8C1-36D9-C544-B7F4-DBB3852E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6C75-9ACF-F64C-95BA-6F34E8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901F9-3CB0-2849-95FC-BDB23C9C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6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E0C8-6A68-F943-9334-6B479AB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A87B4-6937-724A-B964-754B7547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D8429-B11A-E84E-A801-2246F416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64C69-DABC-F741-8AF1-239C07E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6B925-7DEF-8F4A-AC4D-05196A6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93927-D874-3F46-A484-185D5CBA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80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A535-328E-4D47-8A87-46D26E31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61FB7B-7F9F-4A42-AA92-A51A69EC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0BA6F-B0EA-714E-AF65-15674CA6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C6DF-DA02-EE49-9156-8A835058D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FF18A3-670D-8E48-A677-F21BF7A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6178-462C-6640-BC64-D682020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9B5A4E-0B97-8A4A-A438-A2AC2E2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DF118-42A0-6346-AEA9-489BB2FC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95F2-DFA4-8D41-A454-4D374D1E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A4C968-501A-454E-921B-B16457D2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5CD87-8E74-914E-8EF6-B97BDD3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AE4BF-A251-964E-A801-183C1D30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55FC3-BD97-CA49-A0BE-A1713BFD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A6B80-BBA8-F544-B3A0-DFE680A6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6A03B-B602-5D41-A990-E2B9C60B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6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488F-D5D0-3D46-B3C6-DC85A81C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7ADE-4102-D846-B357-35CB25D4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5B8947-EE34-BD46-805D-2E7A147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7D0A2-FAE6-8349-9F90-B2EEC182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0F532-7662-9945-9A45-9B29061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CA4D2-3360-2648-A11E-9DFCAB19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23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6AFB-3C36-6246-B64C-DFB32404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C58605-3832-5743-A656-9FE79725B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0AC7C-184B-A84C-BAF6-B451937C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11CCE-6CF8-C242-A0C0-CC8A9DA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878E8-2FBF-5A43-8B64-540323F1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350B-5DCE-3D4E-8E40-C16F5C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16185-B68D-1248-9419-FBA48876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1A6-CACD-614E-AC91-6828AB3A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39283-DD75-6A4E-95F4-3F0D0E20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4F02-9B59-7149-9D63-411B09DD1C0A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828C-E182-5C43-957D-3A1CC963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C75F-DA5C-524A-82F8-C9944351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9" Type="http://schemas.openxmlformats.org/officeDocument/2006/relationships/image" Target="../media/image71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5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0.png"/><Relationship Id="rId10" Type="http://schemas.openxmlformats.org/officeDocument/2006/relationships/image" Target="../media/image220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24.png"/><Relationship Id="rId27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13" Type="http://schemas.openxmlformats.org/officeDocument/2006/relationships/image" Target="../media/image248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1.png"/><Relationship Id="rId18" Type="http://schemas.openxmlformats.org/officeDocument/2006/relationships/image" Target="../media/image2510.png"/><Relationship Id="rId26" Type="http://schemas.openxmlformats.org/officeDocument/2006/relationships/image" Target="../media/image2600.png"/><Relationship Id="rId3" Type="http://schemas.openxmlformats.org/officeDocument/2006/relationships/image" Target="../media/image2410.png"/><Relationship Id="rId21" Type="http://schemas.openxmlformats.org/officeDocument/2006/relationships/image" Target="../media/image2550.png"/><Relationship Id="rId34" Type="http://schemas.openxmlformats.org/officeDocument/2006/relationships/image" Target="../media/image268.png"/><Relationship Id="rId12" Type="http://schemas.openxmlformats.org/officeDocument/2006/relationships/image" Target="../media/image2500.png"/><Relationship Id="rId17" Type="http://schemas.openxmlformats.org/officeDocument/2006/relationships/image" Target="../media/image2450.png"/><Relationship Id="rId25" Type="http://schemas.openxmlformats.org/officeDocument/2006/relationships/image" Target="../media/image2590.png"/><Relationship Id="rId33" Type="http://schemas.openxmlformats.org/officeDocument/2006/relationships/image" Target="../media/image267.png"/><Relationship Id="rId2" Type="http://schemas.openxmlformats.org/officeDocument/2006/relationships/image" Target="../media/image2400.png"/><Relationship Id="rId16" Type="http://schemas.openxmlformats.org/officeDocument/2006/relationships/image" Target="../media/image2540.png"/><Relationship Id="rId20" Type="http://schemas.openxmlformats.org/officeDocument/2006/relationships/image" Target="../media/image2530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90.png"/><Relationship Id="rId24" Type="http://schemas.openxmlformats.org/officeDocument/2006/relationships/image" Target="../media/image2580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15" Type="http://schemas.openxmlformats.org/officeDocument/2006/relationships/image" Target="../media/image2531.png"/><Relationship Id="rId23" Type="http://schemas.openxmlformats.org/officeDocument/2006/relationships/image" Target="../media/image2570.png"/><Relationship Id="rId28" Type="http://schemas.openxmlformats.org/officeDocument/2006/relationships/image" Target="../media/image2620.png"/><Relationship Id="rId36" Type="http://schemas.openxmlformats.org/officeDocument/2006/relationships/image" Target="../media/image270.png"/><Relationship Id="rId10" Type="http://schemas.openxmlformats.org/officeDocument/2006/relationships/image" Target="../media/image2480.png"/><Relationship Id="rId19" Type="http://schemas.openxmlformats.org/officeDocument/2006/relationships/image" Target="../media/image2520.png"/><Relationship Id="rId31" Type="http://schemas.openxmlformats.org/officeDocument/2006/relationships/image" Target="../media/image265.png"/><Relationship Id="rId9" Type="http://schemas.openxmlformats.org/officeDocument/2006/relationships/image" Target="../media/image2470.png"/><Relationship Id="rId14" Type="http://schemas.openxmlformats.org/officeDocument/2006/relationships/image" Target="../media/image2521.png"/><Relationship Id="rId22" Type="http://schemas.openxmlformats.org/officeDocument/2006/relationships/image" Target="../media/image2560.png"/><Relationship Id="rId27" Type="http://schemas.openxmlformats.org/officeDocument/2006/relationships/image" Target="../media/image2610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8" Type="http://schemas.openxmlformats.org/officeDocument/2006/relationships/image" Target="../media/image24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2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4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188D-600E-5E4B-A455-ADC5C94B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261872"/>
            <a:ext cx="10107168" cy="3168047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进度汇报</a:t>
            </a:r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Angular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Domain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Divided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Doppler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Compensation in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MIMO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A68F-2B01-B34A-ABDA-E53384C4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8966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郭旭沨</a:t>
            </a:r>
          </a:p>
        </p:txBody>
      </p:sp>
    </p:spTree>
    <p:extLst>
      <p:ext uri="{BB962C8B-B14F-4D97-AF65-F5344CB8AC3E}">
        <p14:creationId xmlns:p14="http://schemas.microsoft.com/office/powerpoint/2010/main" val="643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A46F-A27D-4089-BC54-56320C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29"/>
            <a:ext cx="10515600" cy="1325563"/>
          </a:xfrm>
        </p:spPr>
        <p:txBody>
          <a:bodyPr/>
          <a:lstStyle/>
          <a:p>
            <a:r>
              <a:rPr lang="en-US" altLang="zh-CN" dirty="0"/>
              <a:t>Compare Mea. &amp; Sim.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A9BC-000A-4587-B226-A6DC978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43" y="14529"/>
            <a:ext cx="6576630" cy="311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D39522-6A81-439E-8EB7-7D7E01A0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74"/>
            <a:ext cx="4633976" cy="106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17E127-5315-4ACD-A7EA-A62A352D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4134259"/>
            <a:ext cx="4633976" cy="974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299C3-8EAC-44A9-8C92-FDF29757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131379"/>
            <a:ext cx="3482079" cy="32768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07E18-F807-4229-8846-308EB510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894" y="3322806"/>
            <a:ext cx="3257475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 Design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1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6E7DDE-F0D0-1B47-BCB6-817981381680}"/>
              </a:ext>
            </a:extLst>
          </p:cNvPr>
          <p:cNvSpPr txBox="1"/>
          <p:nvPr/>
        </p:nvSpPr>
        <p:spPr>
          <a:xfrm>
            <a:off x="4448175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2</a:t>
            </a: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0CD2D-9D9A-4D4D-AF70-AC67BE98D451}"/>
              </a:ext>
            </a:extLst>
          </p:cNvPr>
          <p:cNvSpPr txBox="1"/>
          <p:nvPr/>
        </p:nvSpPr>
        <p:spPr>
          <a:xfrm>
            <a:off x="805815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3</a:t>
            </a:r>
            <a:endParaRPr kumimoji="1" lang="zh-CN" altLang="en-US" sz="2800" dirty="0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151288" cy="1486796"/>
            <a:chOff x="838200" y="2650733"/>
            <a:chExt cx="3151288" cy="14867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33086" y="27942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3"/>
              <a:ext cx="390472" cy="656422"/>
              <a:chOff x="1269728" y="2650733"/>
              <a:chExt cx="390472" cy="656422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4AD229-5595-B24D-B539-1A717FAF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3" y="3797985"/>
              <a:ext cx="369181" cy="30765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EFAF31F-1F9F-964D-912B-5127909F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95" y="3768103"/>
              <a:ext cx="497922" cy="369426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151288" cy="1480155"/>
            <a:chOff x="990600" y="2803133"/>
            <a:chExt cx="3151288" cy="1480155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2DBB98B-E3C4-1040-84B5-31F43BA0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268FB70D-4D9A-8648-8707-4544A8F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9D07D40-9DEB-7D48-997D-2635E3F7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1439" y="3864651"/>
              <a:ext cx="589239" cy="410682"/>
            </a:xfrm>
            <a:prstGeom prst="rect">
              <a:avLst/>
            </a:prstGeom>
          </p:spPr>
        </p:pic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151288" cy="1480155"/>
            <a:chOff x="990600" y="2803133"/>
            <a:chExt cx="3151288" cy="1480155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2AC9AFE7-2ADC-5C45-86D1-62C16E21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AAA5AB31-4F9C-FE4C-A333-350628CD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053" y="3950385"/>
              <a:ext cx="369181" cy="307651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835F947-A47C-DE47-9089-8BC36C12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096CE7D4-C88F-2144-B868-13763B034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8" y="3746145"/>
            <a:ext cx="358254" cy="382138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4578BDE2-4178-0A40-AD03-0B947544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083" y="3343035"/>
            <a:ext cx="401426" cy="367974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CBCFD902-6449-1743-B6F2-F6F1307E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387" y="3756537"/>
            <a:ext cx="541982" cy="390546"/>
          </a:xfrm>
          <a:prstGeom prst="rect">
            <a:avLst/>
          </a:prstGeom>
        </p:spPr>
      </p:pic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882130" y="211200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F5E4E643-8AF6-0147-B53A-71FF002F4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296" y="3754009"/>
            <a:ext cx="436884" cy="3689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A72947A-EE34-A94F-957B-0D6A582C9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106" y="3748158"/>
            <a:ext cx="623432" cy="37911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6049C19F-E239-884A-992C-30DA209CD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117" y="3253180"/>
            <a:ext cx="589239" cy="384642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B5E2D174-067A-9640-B77D-B54AEE5B3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2535" y="3697655"/>
            <a:ext cx="497922" cy="368462"/>
          </a:xfrm>
          <a:prstGeom prst="rect">
            <a:avLst/>
          </a:prstGeom>
        </p:spPr>
      </p:pic>
      <p:sp>
        <p:nvSpPr>
          <p:cNvPr id="241" name="文本框 240">
            <a:extLst>
              <a:ext uri="{FF2B5EF4-FFF2-40B4-BE49-F238E27FC236}">
                <a16:creationId xmlns:a16="http://schemas.microsoft.com/office/drawing/2014/main" id="{03F7A6BD-793A-414A-A1B5-7657E8E12EBC}"/>
              </a:ext>
            </a:extLst>
          </p:cNvPr>
          <p:cNvSpPr txBox="1"/>
          <p:nvPr/>
        </p:nvSpPr>
        <p:spPr>
          <a:xfrm>
            <a:off x="6704602" y="19902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ACF94B3-6AC2-2C4D-AE15-043EF84BE674}"/>
              </a:ext>
            </a:extLst>
          </p:cNvPr>
          <p:cNvSpPr txBox="1"/>
          <p:nvPr/>
        </p:nvSpPr>
        <p:spPr>
          <a:xfrm>
            <a:off x="8846221" y="204966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1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2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3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6E2436B-2C0C-C340-B1EC-0ED134617394}"/>
              </a:ext>
            </a:extLst>
          </p:cNvPr>
          <p:cNvSpPr txBox="1"/>
          <p:nvPr/>
        </p:nvSpPr>
        <p:spPr>
          <a:xfrm>
            <a:off x="8851873" y="46207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Red: estimation target</a:t>
            </a:r>
            <a:endParaRPr kumimoji="1"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FAE632DC-793B-9E40-A533-8CE674ECCD71}"/>
              </a:ext>
            </a:extLst>
          </p:cNvPr>
          <p:cNvSpPr txBox="1"/>
          <p:nvPr/>
        </p:nvSpPr>
        <p:spPr>
          <a:xfrm>
            <a:off x="2166073" y="1501028"/>
            <a:ext cx="18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Partial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A519DF-DBA6-2E45-98BC-A8E585CEDB6B}"/>
              </a:ext>
            </a:extLst>
          </p:cNvPr>
          <p:cNvSpPr txBox="1"/>
          <p:nvPr/>
        </p:nvSpPr>
        <p:spPr>
          <a:xfrm>
            <a:off x="5802307" y="1523378"/>
            <a:ext cx="17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B559165-08F7-B047-98BB-0F142F0A3F57}"/>
              </a:ext>
            </a:extLst>
          </p:cNvPr>
          <p:cNvSpPr txBox="1"/>
          <p:nvPr/>
        </p:nvSpPr>
        <p:spPr>
          <a:xfrm>
            <a:off x="9538321" y="1472219"/>
            <a:ext cx="185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cost 2</a:t>
            </a:r>
            <a:r>
              <a:rPr kumimoji="1" lang="en-US" altLang="zh-CN" baseline="30000" dirty="0">
                <a:latin typeface="SimSun" panose="02010600030101010101" pitchFamily="2" charset="-122"/>
                <a:ea typeface="SimSun" panose="02010600030101010101" pitchFamily="2" charset="-122"/>
              </a:rPr>
              <a:t>nd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hop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376BDBB2-A274-47D3-91E0-49D0CC16A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248" y="3677859"/>
            <a:ext cx="623432" cy="379114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" pitchFamily="2" charset="0"/>
                  </a:rPr>
                  <a:t>-</a:t>
                </a:r>
                <a:r>
                  <a:rPr kumimoji="1" lang="en-US" altLang="zh-CN" sz="2200" dirty="0" err="1">
                    <a:latin typeface="Times" pitchFamily="2" charset="0"/>
                  </a:rPr>
                  <a:t>th</a:t>
                </a:r>
                <a:r>
                  <a:rPr kumimoji="1" lang="en-US" altLang="zh-CN" sz="2200" dirty="0">
                    <a:latin typeface="Times" pitchFamily="2" charset="0"/>
                  </a:rPr>
                  <a:t> frame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blipFill>
                <a:blip r:embed="rId15"/>
                <a:stretch>
                  <a:fillRect l="-7330" t="-27273" r="-12042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1AFBABC-A14E-48B1-A102-D3FEB5CC9645}"/>
              </a:ext>
            </a:extLst>
          </p:cNvPr>
          <p:cNvSpPr txBox="1"/>
          <p:nvPr/>
        </p:nvSpPr>
        <p:spPr>
          <a:xfrm>
            <a:off x="4350688" y="1022361"/>
            <a:ext cx="3578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Only in the 1</a:t>
            </a:r>
            <a:r>
              <a:rPr kumimoji="1" lang="en-US" altLang="zh-CN" sz="2200" baseline="30000" dirty="0">
                <a:latin typeface="Times" pitchFamily="2" charset="0"/>
              </a:rPr>
              <a:t>st</a:t>
            </a:r>
            <a:r>
              <a:rPr kumimoji="1" lang="en-US" altLang="zh-CN" sz="2200" dirty="0">
                <a:latin typeface="Times" pitchFamily="2" charset="0"/>
              </a:rPr>
              <a:t> user estimation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2AC62B36-513F-484A-8391-A38A7F8AA9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399" y="3384946"/>
            <a:ext cx="497922" cy="383017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62054BC6-9F52-4DE7-9D66-43B17982F9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418" y="3324966"/>
            <a:ext cx="532367" cy="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65" y="-2905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 Design</a:t>
            </a:r>
            <a:r>
              <a:rPr kumimoji="1" lang="zh-CN" altLang="en-US" dirty="0"/>
              <a:t> 专利 中文版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阶段一：广播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040681" cy="656422"/>
            <a:chOff x="838200" y="2650733"/>
            <a:chExt cx="3040681" cy="656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04110" y="27796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4"/>
              <a:ext cx="390472" cy="656421"/>
              <a:chOff x="1269728" y="2650734"/>
              <a:chExt cx="390472" cy="656421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040681" cy="656422"/>
            <a:chOff x="990600" y="2803133"/>
            <a:chExt cx="3040681" cy="656422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040681" cy="656422"/>
            <a:chOff x="990600" y="2803133"/>
            <a:chExt cx="3040681" cy="656422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646831" y="2087042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阶段一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阶段二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阶段三</a:t>
            </a: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t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blipFill>
                <a:blip r:embed="rId15"/>
                <a:stretch>
                  <a:fillRect l="-16901" t="-32000" r="-12676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47913FD8-E36D-2C44-996F-F48B9F7BCC38}"/>
              </a:ext>
            </a:extLst>
          </p:cNvPr>
          <p:cNvSpPr txBox="1"/>
          <p:nvPr/>
        </p:nvSpPr>
        <p:spPr>
          <a:xfrm>
            <a:off x="4443430" y="1472219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阶段二：级联信道估计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D3F56B0-7E43-7041-80B1-EA50A2DEB69D}"/>
              </a:ext>
            </a:extLst>
          </p:cNvPr>
          <p:cNvSpPr txBox="1"/>
          <p:nvPr/>
        </p:nvSpPr>
        <p:spPr>
          <a:xfrm>
            <a:off x="8014896" y="146486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阶段三：信道校准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72D994B-5CA2-5C4F-BE35-F28537497DAD}"/>
              </a:ext>
            </a:extLst>
          </p:cNvPr>
          <p:cNvSpPr txBox="1"/>
          <p:nvPr/>
        </p:nvSpPr>
        <p:spPr>
          <a:xfrm>
            <a:off x="6172898" y="2100560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55AB52D-A9DC-9C4C-9C2D-868F3C957981}"/>
              </a:ext>
            </a:extLst>
          </p:cNvPr>
          <p:cNvSpPr txBox="1"/>
          <p:nvPr/>
        </p:nvSpPr>
        <p:spPr>
          <a:xfrm>
            <a:off x="9743096" y="1878937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/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𝜓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blipFill>
                <a:blip r:embed="rId16"/>
                <a:stretch>
                  <a:fillRect l="-2404" t="-1428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/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   &amp;&amp;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blipFill>
                <a:blip r:embed="rId1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/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blipFill>
                <a:blip r:embed="rId18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/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blipFill>
                <a:blip r:embed="rId19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AEFA389-F569-974C-A80B-815680B0F832}"/>
              </a:ext>
            </a:extLst>
          </p:cNvPr>
          <p:cNvSpPr txBox="1"/>
          <p:nvPr/>
        </p:nvSpPr>
        <p:spPr>
          <a:xfrm>
            <a:off x="2676423" y="5510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D3BA9EE-D761-4140-8302-5C34842AC683}"/>
              </a:ext>
            </a:extLst>
          </p:cNvPr>
          <p:cNvSpPr txBox="1"/>
          <p:nvPr/>
        </p:nvSpPr>
        <p:spPr>
          <a:xfrm>
            <a:off x="205805" y="4997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95DEF50-7355-C844-9AFD-F96A9C22C952}"/>
              </a:ext>
            </a:extLst>
          </p:cNvPr>
          <p:cNvSpPr txBox="1"/>
          <p:nvPr/>
        </p:nvSpPr>
        <p:spPr>
          <a:xfrm>
            <a:off x="3000683" y="55049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EA1EDD0-8E66-8045-95A5-3064902BC0AE}"/>
              </a:ext>
            </a:extLst>
          </p:cNvPr>
          <p:cNvSpPr txBox="1"/>
          <p:nvPr/>
        </p:nvSpPr>
        <p:spPr>
          <a:xfrm>
            <a:off x="205805" y="54689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B6A0C665-C408-4C46-B3BC-404F9E7B5BF1}"/>
              </a:ext>
            </a:extLst>
          </p:cNvPr>
          <p:cNvSpPr txBox="1"/>
          <p:nvPr/>
        </p:nvSpPr>
        <p:spPr>
          <a:xfrm>
            <a:off x="213646" y="59763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0D03FE1-2C88-E943-A7EE-708C52D460D5}"/>
              </a:ext>
            </a:extLst>
          </p:cNvPr>
          <p:cNvSpPr txBox="1"/>
          <p:nvPr/>
        </p:nvSpPr>
        <p:spPr>
          <a:xfrm>
            <a:off x="2384392" y="55168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6B4B86E-ADF0-A644-9B64-08DEA555E619}"/>
              </a:ext>
            </a:extLst>
          </p:cNvPr>
          <p:cNvSpPr txBox="1"/>
          <p:nvPr/>
        </p:nvSpPr>
        <p:spPr>
          <a:xfrm>
            <a:off x="5306839" y="5479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3EFF94-A5D9-334E-9478-2957F8BDC6D2}"/>
              </a:ext>
            </a:extLst>
          </p:cNvPr>
          <p:cNvSpPr txBox="1"/>
          <p:nvPr/>
        </p:nvSpPr>
        <p:spPr>
          <a:xfrm>
            <a:off x="7335330" y="54859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B9DFBCD-F82C-B749-8109-F59779EF88D2}"/>
              </a:ext>
            </a:extLst>
          </p:cNvPr>
          <p:cNvSpPr txBox="1"/>
          <p:nvPr/>
        </p:nvSpPr>
        <p:spPr>
          <a:xfrm>
            <a:off x="9007761" y="54845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22B5D73-78DD-8D44-BC25-B01A072993EA}"/>
              </a:ext>
            </a:extLst>
          </p:cNvPr>
          <p:cNvSpPr txBox="1"/>
          <p:nvPr/>
        </p:nvSpPr>
        <p:spPr>
          <a:xfrm>
            <a:off x="11051626" y="54981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156D-E02F-4DF1-BC26-9B4730BB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Sparse-1 BS-RIS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B5B12A-633B-4692-84C1-371545E1ED78}"/>
              </a:ext>
            </a:extLst>
          </p:cNvPr>
          <p:cNvSpPr/>
          <p:nvPr/>
        </p:nvSpPr>
        <p:spPr>
          <a:xfrm>
            <a:off x="838200" y="2065536"/>
            <a:ext cx="2967734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B1590D-E5E8-4568-A97D-054F8221730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838200" y="354940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C0DB0-75EA-49B2-80D1-BFE7B5F67766}"/>
              </a:ext>
            </a:extLst>
          </p:cNvPr>
          <p:cNvCxnSpPr/>
          <p:nvPr/>
        </p:nvCxnSpPr>
        <p:spPr>
          <a:xfrm>
            <a:off x="838200" y="280264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244AB8-C9CE-49DD-A832-EA7D77332DD1}"/>
              </a:ext>
            </a:extLst>
          </p:cNvPr>
          <p:cNvCxnSpPr/>
          <p:nvPr/>
        </p:nvCxnSpPr>
        <p:spPr>
          <a:xfrm>
            <a:off x="838200" y="428092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17D58-C8EA-437E-B416-4CE8A0B9393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232206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75A43C-0D6A-441C-B244-91F611D08DCF}"/>
              </a:ext>
            </a:extLst>
          </p:cNvPr>
          <p:cNvCxnSpPr>
            <a:cxnSpLocks/>
          </p:cNvCxnSpPr>
          <p:nvPr/>
        </p:nvCxnSpPr>
        <p:spPr>
          <a:xfrm>
            <a:off x="15905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66D54D-E9B7-436D-BFAF-35053186FDD3}"/>
              </a:ext>
            </a:extLst>
          </p:cNvPr>
          <p:cNvCxnSpPr>
            <a:cxnSpLocks/>
          </p:cNvCxnSpPr>
          <p:nvPr/>
        </p:nvCxnSpPr>
        <p:spPr>
          <a:xfrm>
            <a:off x="30383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69DA71-EB66-4DDB-A126-1B622E7BD261}"/>
              </a:ext>
            </a:extLst>
          </p:cNvPr>
          <p:cNvSpPr/>
          <p:nvPr/>
        </p:nvSpPr>
        <p:spPr>
          <a:xfrm>
            <a:off x="1605788" y="281788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63579-5F70-4A32-B1C9-56240FB79A03}"/>
              </a:ext>
            </a:extLst>
          </p:cNvPr>
          <p:cNvSpPr/>
          <p:nvPr/>
        </p:nvSpPr>
        <p:spPr>
          <a:xfrm>
            <a:off x="2329689" y="355982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3FF0D4-1D0F-457B-81DE-FF36AA4FD7D0}"/>
              </a:ext>
            </a:extLst>
          </p:cNvPr>
          <p:cNvSpPr/>
          <p:nvPr/>
        </p:nvSpPr>
        <p:spPr>
          <a:xfrm>
            <a:off x="822957" y="5471415"/>
            <a:ext cx="2967734" cy="773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C8BE0C-1A39-408B-800C-928D3126BCAA}"/>
              </a:ext>
            </a:extLst>
          </p:cNvPr>
          <p:cNvSpPr/>
          <p:nvPr/>
        </p:nvSpPr>
        <p:spPr>
          <a:xfrm>
            <a:off x="4369811" y="2065536"/>
            <a:ext cx="716278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8ABF46-E56B-4BD3-8634-7E2DF43FF943}"/>
              </a:ext>
            </a:extLst>
          </p:cNvPr>
          <p:cNvCxnSpPr>
            <a:cxnSpLocks/>
          </p:cNvCxnSpPr>
          <p:nvPr/>
        </p:nvCxnSpPr>
        <p:spPr>
          <a:xfrm>
            <a:off x="159054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41A4F8-886B-40A8-95DE-3BDAD340131C}"/>
              </a:ext>
            </a:extLst>
          </p:cNvPr>
          <p:cNvCxnSpPr>
            <a:cxnSpLocks/>
          </p:cNvCxnSpPr>
          <p:nvPr/>
        </p:nvCxnSpPr>
        <p:spPr>
          <a:xfrm>
            <a:off x="232206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6C123D-F1EF-4D80-8F1A-69127583C91C}"/>
              </a:ext>
            </a:extLst>
          </p:cNvPr>
          <p:cNvCxnSpPr>
            <a:cxnSpLocks/>
          </p:cNvCxnSpPr>
          <p:nvPr/>
        </p:nvCxnSpPr>
        <p:spPr>
          <a:xfrm>
            <a:off x="3059174" y="5471415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BA0AA24-7BAE-453A-8AB0-E1179C985F47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4369811" y="3549403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FBBC37-6E93-4754-9890-164E72410036}"/>
              </a:ext>
            </a:extLst>
          </p:cNvPr>
          <p:cNvCxnSpPr>
            <a:cxnSpLocks/>
          </p:cNvCxnSpPr>
          <p:nvPr/>
        </p:nvCxnSpPr>
        <p:spPr>
          <a:xfrm>
            <a:off x="4369811" y="4291336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95ED4F-3C27-4BDB-983F-3B7C4C00CC91}"/>
              </a:ext>
            </a:extLst>
          </p:cNvPr>
          <p:cNvCxnSpPr>
            <a:cxnSpLocks/>
          </p:cNvCxnSpPr>
          <p:nvPr/>
        </p:nvCxnSpPr>
        <p:spPr>
          <a:xfrm>
            <a:off x="4369811" y="2777882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2E30EB7-7969-4EF6-B913-83BE9EA26240}"/>
              </a:ext>
            </a:extLst>
          </p:cNvPr>
          <p:cNvSpPr/>
          <p:nvPr/>
        </p:nvSpPr>
        <p:spPr>
          <a:xfrm>
            <a:off x="4385053" y="2802643"/>
            <a:ext cx="701036" cy="757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B5C05B-4964-408A-86DC-D6E01B4EC899}"/>
              </a:ext>
            </a:extLst>
          </p:cNvPr>
          <p:cNvSpPr/>
          <p:nvPr/>
        </p:nvSpPr>
        <p:spPr>
          <a:xfrm>
            <a:off x="4385053" y="3568955"/>
            <a:ext cx="701036" cy="71067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D54F1CC-DED9-1F43-8BCB-EB8D391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3" y="3698810"/>
            <a:ext cx="4268930" cy="22158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8567E-0B6D-064F-8112-A6D8249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 alg.</a:t>
            </a:r>
            <a:endParaRPr kumimoji="1" lang="zh-CN" altLang="en-US" dirty="0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814AEF45-D3AA-0741-91E3-78DE74FA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57" y="1690688"/>
            <a:ext cx="4995273" cy="4273734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C1BB652-7178-AE41-8D3D-35CFF682B590}"/>
              </a:ext>
            </a:extLst>
          </p:cNvPr>
          <p:cNvSpPr/>
          <p:nvPr/>
        </p:nvSpPr>
        <p:spPr>
          <a:xfrm>
            <a:off x="2612572" y="4042426"/>
            <a:ext cx="279204" cy="279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E26157-1CD9-6E46-9398-11B24F1F7B6C}"/>
              </a:ext>
            </a:extLst>
          </p:cNvPr>
          <p:cNvCxnSpPr>
            <a:cxnSpLocks/>
          </p:cNvCxnSpPr>
          <p:nvPr/>
        </p:nvCxnSpPr>
        <p:spPr>
          <a:xfrm flipV="1">
            <a:off x="2891776" y="4182028"/>
            <a:ext cx="2490415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01B8463-BD48-EA43-947D-B55278514439}"/>
              </a:ext>
            </a:extLst>
          </p:cNvPr>
          <p:cNvSpPr/>
          <p:nvPr/>
        </p:nvSpPr>
        <p:spPr>
          <a:xfrm rot="2203822">
            <a:off x="2373086" y="2002973"/>
            <a:ext cx="1513114" cy="2235397"/>
          </a:xfrm>
          <a:custGeom>
            <a:avLst/>
            <a:gdLst>
              <a:gd name="connsiteX0" fmla="*/ 0 w 1513114"/>
              <a:gd name="connsiteY0" fmla="*/ 1117699 h 2235397"/>
              <a:gd name="connsiteX1" fmla="*/ 756557 w 1513114"/>
              <a:gd name="connsiteY1" fmla="*/ 0 h 2235397"/>
              <a:gd name="connsiteX2" fmla="*/ 1513114 w 1513114"/>
              <a:gd name="connsiteY2" fmla="*/ 1117699 h 2235397"/>
              <a:gd name="connsiteX3" fmla="*/ 756557 w 1513114"/>
              <a:gd name="connsiteY3" fmla="*/ 2235398 h 2235397"/>
              <a:gd name="connsiteX4" fmla="*/ 0 w 1513114"/>
              <a:gd name="connsiteY4" fmla="*/ 1117699 h 22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114" h="2235397" extrusionOk="0">
                <a:moveTo>
                  <a:pt x="0" y="1117699"/>
                </a:moveTo>
                <a:cubicBezTo>
                  <a:pt x="-77151" y="452822"/>
                  <a:pt x="245053" y="35155"/>
                  <a:pt x="756557" y="0"/>
                </a:cubicBezTo>
                <a:cubicBezTo>
                  <a:pt x="1260743" y="18179"/>
                  <a:pt x="1367713" y="505034"/>
                  <a:pt x="1513114" y="1117699"/>
                </a:cubicBezTo>
                <a:cubicBezTo>
                  <a:pt x="1462018" y="1784885"/>
                  <a:pt x="1171391" y="2251988"/>
                  <a:pt x="756557" y="2235398"/>
                </a:cubicBezTo>
                <a:cubicBezTo>
                  <a:pt x="225035" y="2173197"/>
                  <a:pt x="132155" y="1798132"/>
                  <a:pt x="0" y="1117699"/>
                </a:cubicBezTo>
                <a:close/>
              </a:path>
            </a:pathLst>
          </a:custGeom>
          <a:noFill/>
          <a:ln w="34925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AE1D84-3F78-1D4F-AC9C-96C336765982}"/>
              </a:ext>
            </a:extLst>
          </p:cNvPr>
          <p:cNvSpPr/>
          <p:nvPr/>
        </p:nvSpPr>
        <p:spPr>
          <a:xfrm rot="6793789">
            <a:off x="479793" y="4085732"/>
            <a:ext cx="2053375" cy="1198595"/>
          </a:xfrm>
          <a:custGeom>
            <a:avLst/>
            <a:gdLst>
              <a:gd name="connsiteX0" fmla="*/ 0 w 2053375"/>
              <a:gd name="connsiteY0" fmla="*/ 599298 h 1198595"/>
              <a:gd name="connsiteX1" fmla="*/ 1026688 w 2053375"/>
              <a:gd name="connsiteY1" fmla="*/ 0 h 1198595"/>
              <a:gd name="connsiteX2" fmla="*/ 2053376 w 2053375"/>
              <a:gd name="connsiteY2" fmla="*/ 599298 h 1198595"/>
              <a:gd name="connsiteX3" fmla="*/ 1026688 w 2053375"/>
              <a:gd name="connsiteY3" fmla="*/ 1198596 h 1198595"/>
              <a:gd name="connsiteX4" fmla="*/ 0 w 2053375"/>
              <a:gd name="connsiteY4" fmla="*/ 599298 h 11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375" h="1198595" extrusionOk="0">
                <a:moveTo>
                  <a:pt x="0" y="599298"/>
                </a:moveTo>
                <a:cubicBezTo>
                  <a:pt x="-19271" y="256428"/>
                  <a:pt x="322498" y="51481"/>
                  <a:pt x="1026688" y="0"/>
                </a:cubicBezTo>
                <a:cubicBezTo>
                  <a:pt x="1636575" y="9024"/>
                  <a:pt x="1959456" y="271301"/>
                  <a:pt x="2053376" y="599298"/>
                </a:cubicBezTo>
                <a:cubicBezTo>
                  <a:pt x="1970999" y="1010727"/>
                  <a:pt x="1588102" y="1229602"/>
                  <a:pt x="1026688" y="1198596"/>
                </a:cubicBezTo>
                <a:cubicBezTo>
                  <a:pt x="379240" y="1154594"/>
                  <a:pt x="66426" y="962020"/>
                  <a:pt x="0" y="599298"/>
                </a:cubicBezTo>
                <a:close/>
              </a:path>
            </a:pathLst>
          </a:custGeom>
          <a:noFill/>
          <a:ln w="34925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F1C2FE-F948-3D4B-82EE-9A95F29402DB}"/>
              </a:ext>
            </a:extLst>
          </p:cNvPr>
          <p:cNvCxnSpPr>
            <a:cxnSpLocks/>
          </p:cNvCxnSpPr>
          <p:nvPr/>
        </p:nvCxnSpPr>
        <p:spPr>
          <a:xfrm flipV="1">
            <a:off x="1490336" y="2204463"/>
            <a:ext cx="0" cy="155107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941EC3-5612-D642-ADA7-681514F94845}"/>
              </a:ext>
            </a:extLst>
          </p:cNvPr>
          <p:cNvCxnSpPr>
            <a:cxnSpLocks/>
          </p:cNvCxnSpPr>
          <p:nvPr/>
        </p:nvCxnSpPr>
        <p:spPr>
          <a:xfrm flipH="1" flipV="1">
            <a:off x="1712686" y="2204463"/>
            <a:ext cx="576512" cy="63795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6F3F572-B04A-C546-9633-B2341858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99" y="20063"/>
            <a:ext cx="3911600" cy="2184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A9B9-1B8D-0D46-B7AB-0229EBC31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120" y="2035750"/>
            <a:ext cx="4557291" cy="11546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967F5DA-C709-8F4E-AC72-448CA04627AF}"/>
              </a:ext>
            </a:extLst>
          </p:cNvPr>
          <p:cNvSpPr txBox="1"/>
          <p:nvPr/>
        </p:nvSpPr>
        <p:spPr>
          <a:xfrm>
            <a:off x="5481948" y="395229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of received pilot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38D78-A69B-C743-A3A1-9FF78E2AD0AE}"/>
              </a:ext>
            </a:extLst>
          </p:cNvPr>
          <p:cNvSpPr txBox="1"/>
          <p:nvPr/>
        </p:nvSpPr>
        <p:spPr>
          <a:xfrm>
            <a:off x="654775" y="144178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Hidden variables, 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grid parameters/channel support</a:t>
            </a:r>
          </a:p>
          <a:p>
            <a:r>
              <a:rPr kumimoji="1" lang="en-US" altLang="zh-CN" dirty="0">
                <a:latin typeface="Times" pitchFamily="2" charset="0"/>
              </a:rPr>
              <a:t> (sample belong to which cluster)</a:t>
            </a:r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4F72C98-78A4-0541-AE47-24EF4E860554}"/>
              </a:ext>
            </a:extLst>
          </p:cNvPr>
          <p:cNvCxnSpPr>
            <a:cxnSpLocks/>
          </p:cNvCxnSpPr>
          <p:nvPr/>
        </p:nvCxnSpPr>
        <p:spPr>
          <a:xfrm flipV="1">
            <a:off x="3384714" y="2686526"/>
            <a:ext cx="1087961" cy="30842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811D474-7C29-F846-9D16-F2D9C227F157}"/>
              </a:ext>
            </a:extLst>
          </p:cNvPr>
          <p:cNvSpPr txBox="1"/>
          <p:nvPr/>
        </p:nvSpPr>
        <p:spPr>
          <a:xfrm>
            <a:off x="4404432" y="2267116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Parameters to estimate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Theta rotation with respect to grids</a:t>
            </a:r>
          </a:p>
          <a:p>
            <a:r>
              <a:rPr kumimoji="1" lang="en-US" altLang="zh-CN" dirty="0">
                <a:latin typeface="Times" pitchFamily="2" charset="0"/>
              </a:rPr>
              <a:t> (the distribution parameters</a:t>
            </a:r>
          </a:p>
          <a:p>
            <a:r>
              <a:rPr kumimoji="1" lang="en-US" altLang="zh-CN" dirty="0">
                <a:latin typeface="Times" pitchFamily="2" charset="0"/>
              </a:rPr>
              <a:t> under each cluster)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6C5CA8-A874-A040-8B3B-1C3D3B0FB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27" y="4321630"/>
            <a:ext cx="330200" cy="4445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388A88-D8C5-B645-95E3-9C60B562E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2" y="5923123"/>
            <a:ext cx="4557291" cy="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3B09B-F418-4E4B-9127-D7E8E3B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VBI explain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947FA-FDA3-1449-A1A7-E6FA0E24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0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ED5B6-3F15-AE42-8B8E-5D939E2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propagation-1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EF7A89-C2CF-E54F-A0DA-F1EC4FBF3235}"/>
              </a:ext>
            </a:extLst>
          </p:cNvPr>
          <p:cNvGrpSpPr/>
          <p:nvPr/>
        </p:nvGrpSpPr>
        <p:grpSpPr>
          <a:xfrm>
            <a:off x="156683" y="1563688"/>
            <a:ext cx="6426704" cy="4660872"/>
            <a:chOff x="1198083" y="1371558"/>
            <a:chExt cx="6426704" cy="46608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977D279-8743-AD4B-9B12-CE9923944389}"/>
                </a:ext>
              </a:extLst>
            </p:cNvPr>
            <p:cNvSpPr/>
            <p:nvPr/>
          </p:nvSpPr>
          <p:spPr>
            <a:xfrm>
              <a:off x="6636327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877A0E3-78CB-E245-8144-A983758646B3}"/>
                </a:ext>
              </a:extLst>
            </p:cNvPr>
            <p:cNvSpPr/>
            <p:nvPr/>
          </p:nvSpPr>
          <p:spPr>
            <a:xfrm>
              <a:off x="1507671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CE39-77AA-0645-B5C4-17EF0CFD75E6}"/>
                </a:ext>
              </a:extLst>
            </p:cNvPr>
            <p:cNvSpPr/>
            <p:nvPr/>
          </p:nvSpPr>
          <p:spPr>
            <a:xfrm>
              <a:off x="4071999" y="2854036"/>
              <a:ext cx="678873" cy="6788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9D76DB7-0083-524C-99A6-00BFF40A46DC}"/>
                </a:ext>
              </a:extLst>
            </p:cNvPr>
            <p:cNvCxnSpPr>
              <a:stCxn id="4" idx="2"/>
              <a:endCxn id="6" idx="3"/>
            </p:cNvCxnSpPr>
            <p:nvPr/>
          </p:nvCxnSpPr>
          <p:spPr>
            <a:xfrm flipH="1">
              <a:off x="4750872" y="3193473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E0E56C0-5942-4B46-8C49-C55A9D2AB01C}"/>
                </a:ext>
              </a:extLst>
            </p:cNvPr>
            <p:cNvCxnSpPr/>
            <p:nvPr/>
          </p:nvCxnSpPr>
          <p:spPr>
            <a:xfrm flipH="1">
              <a:off x="2186544" y="3193472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/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/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7273" t="-2857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/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3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/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62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/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83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/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/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 node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/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neighboring variable nodes </a:t>
                  </a:r>
                </a:p>
                <a:p>
                  <a:r>
                    <a:rPr kumimoji="1" lang="en" altLang="zh-CN" dirty="0"/>
                    <a:t>to the factor node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255" t="-384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69472A0-A279-DC4B-ABCC-225F30495FE7}"/>
                </a:ext>
              </a:extLst>
            </p:cNvPr>
            <p:cNvCxnSpPr>
              <a:stCxn id="17" idx="1"/>
              <a:endCxn id="5" idx="5"/>
            </p:cNvCxnSpPr>
            <p:nvPr/>
          </p:nvCxnSpPr>
          <p:spPr>
            <a:xfrm flipV="1">
              <a:off x="1677981" y="3433490"/>
              <a:ext cx="409144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28EB230-7ABC-0046-A933-C97583E792FD}"/>
                </a:ext>
              </a:extLst>
            </p:cNvPr>
            <p:cNvCxnSpPr>
              <a:stCxn id="17" idx="3"/>
              <a:endCxn id="4" idx="3"/>
            </p:cNvCxnSpPr>
            <p:nvPr/>
          </p:nvCxnSpPr>
          <p:spPr>
            <a:xfrm flipV="1">
              <a:off x="4701566" y="3433490"/>
              <a:ext cx="2034180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/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2000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blipFill>
                  <a:blip r:embed="rId10"/>
                  <a:stretch>
                    <a:fillRect t="-122059" b="-1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CC73F43-112A-804E-B55A-78A8A75F00C9}"/>
                </a:ext>
              </a:extLst>
            </p:cNvPr>
            <p:cNvCxnSpPr/>
            <p:nvPr/>
          </p:nvCxnSpPr>
          <p:spPr>
            <a:xfrm>
              <a:off x="4903108" y="3009398"/>
              <a:ext cx="1588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/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/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5675D57-837A-FF48-8739-9D387CF6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3108" y="3396247"/>
              <a:ext cx="1562706" cy="1266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8DCE3518-2FBC-2048-B1B2-24E4DDE5FD2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4659245" y="1679217"/>
              <a:ext cx="988541" cy="863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6E69C1-C957-EC41-8CC2-523B5B508C46}"/>
                </a:ext>
              </a:extLst>
            </p:cNvPr>
            <p:cNvSpPr txBox="1"/>
            <p:nvPr/>
          </p:nvSpPr>
          <p:spPr>
            <a:xfrm>
              <a:off x="3370935" y="1371558"/>
              <a:ext cx="2385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Messages</a:t>
              </a:r>
            </a:p>
            <a:p>
              <a:r>
                <a:rPr kumimoji="1" lang="en-US" altLang="zh-CN" dirty="0"/>
                <a:t> (real-valued function)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/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blipFill>
                <a:blip r:embed="rId13"/>
                <a:stretch>
                  <a:fillRect l="-8565" t="-25714" b="-9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/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blipFill>
                <a:blip r:embed="rId14"/>
                <a:stretch>
                  <a:fillRect l="-12121" t="-50000" b="-7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0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Belief propagation-3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2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7798-E972-5644-A6A8-A7842A8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Module A &amp; Module 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1936-E55B-034F-81FA-485DD289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6" y="7748189"/>
            <a:ext cx="6376424" cy="3868542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A69D1D-3C1A-BB44-99F2-92F06AE175F2}"/>
              </a:ext>
            </a:extLst>
          </p:cNvPr>
          <p:cNvGrpSpPr/>
          <p:nvPr/>
        </p:nvGrpSpPr>
        <p:grpSpPr>
          <a:xfrm>
            <a:off x="3255428" y="1209565"/>
            <a:ext cx="6058728" cy="2154766"/>
            <a:chOff x="1836092" y="2550233"/>
            <a:chExt cx="6058728" cy="2154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915854-5EAE-9E4B-B3E0-B16EE39C1E41}"/>
                </a:ext>
              </a:extLst>
            </p:cNvPr>
            <p:cNvGrpSpPr/>
            <p:nvPr/>
          </p:nvGrpSpPr>
          <p:grpSpPr>
            <a:xfrm>
              <a:off x="1836092" y="2690578"/>
              <a:ext cx="1798820" cy="1708879"/>
              <a:chOff x="1836092" y="2690578"/>
              <a:chExt cx="1798820" cy="170887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FEE53B-FEE8-C840-B259-4E59F73ADEBF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2A76A4-BD93-EE44-904A-2FF9C797DB39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88D792-BC8B-BB4A-9644-5D02104C9405}"/>
                </a:ext>
              </a:extLst>
            </p:cNvPr>
            <p:cNvGrpSpPr/>
            <p:nvPr/>
          </p:nvGrpSpPr>
          <p:grpSpPr>
            <a:xfrm>
              <a:off x="6096000" y="2690578"/>
              <a:ext cx="1798820" cy="1708879"/>
              <a:chOff x="1836092" y="2690578"/>
              <a:chExt cx="1798820" cy="170887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636528-B708-A84F-B73D-C3CE9923D5FB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4852D4-C150-C442-A9E1-040840E4CE4B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7203AC2-DBA2-8D4B-B6D4-C25E376C7EC1}"/>
                </a:ext>
              </a:extLst>
            </p:cNvPr>
            <p:cNvCxnSpPr/>
            <p:nvPr/>
          </p:nvCxnSpPr>
          <p:spPr>
            <a:xfrm flipH="1">
              <a:off x="3634912" y="3104625"/>
              <a:ext cx="24610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/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8D56F4D-D589-0D4F-BB5B-479CB0769CE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758024" y="3096658"/>
              <a:ext cx="0" cy="8518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E424D80-A9EB-0946-834A-9852DE86F77E}"/>
                </a:ext>
              </a:extLst>
            </p:cNvPr>
            <p:cNvGrpSpPr/>
            <p:nvPr/>
          </p:nvGrpSpPr>
          <p:grpSpPr>
            <a:xfrm>
              <a:off x="4449105" y="3948472"/>
              <a:ext cx="617838" cy="450985"/>
              <a:chOff x="4247618" y="3949465"/>
              <a:chExt cx="617838" cy="45098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399B09-B0EE-FF4F-812C-C96C33874CC8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EF450F-2A71-E541-B81B-020F76766FE0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92CAA57-7E43-074D-9FCD-CD788400E10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634912" y="4173965"/>
              <a:ext cx="814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3FFA41C7-5E80-7649-BF4F-8A486C87C37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43" y="4173964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/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/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Update for estimated posterior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blipFill>
                <a:blip r:embed="rId5"/>
                <a:stretch>
                  <a:fillRect l="-1688" t="-3846" r="-84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/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9D36461-C446-794C-84AD-1606EC13CD04}"/>
              </a:ext>
            </a:extLst>
          </p:cNvPr>
          <p:cNvCxnSpPr>
            <a:cxnSpLocks/>
          </p:cNvCxnSpPr>
          <p:nvPr/>
        </p:nvCxnSpPr>
        <p:spPr>
          <a:xfrm>
            <a:off x="724395" y="4309355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976A1D6-5F3F-1048-993F-99C9B0754968}"/>
              </a:ext>
            </a:extLst>
          </p:cNvPr>
          <p:cNvCxnSpPr>
            <a:cxnSpLocks/>
          </p:cNvCxnSpPr>
          <p:nvPr/>
        </p:nvCxnSpPr>
        <p:spPr>
          <a:xfrm>
            <a:off x="1933788" y="5268479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/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452376-3E43-C24E-B581-8B425B95C8F3}"/>
              </a:ext>
            </a:extLst>
          </p:cNvPr>
          <p:cNvCxnSpPr>
            <a:cxnSpLocks/>
            <a:stCxn id="43" idx="3"/>
            <a:endCxn id="49" idx="1"/>
          </p:cNvCxnSpPr>
          <p:nvPr/>
        </p:nvCxnSpPr>
        <p:spPr>
          <a:xfrm flipV="1">
            <a:off x="4124116" y="6241635"/>
            <a:ext cx="23942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/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/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A57182-5FD5-4A4B-8AF7-73CB987768CE}"/>
              </a:ext>
            </a:extLst>
          </p:cNvPr>
          <p:cNvCxnSpPr>
            <a:cxnSpLocks/>
          </p:cNvCxnSpPr>
          <p:nvPr/>
        </p:nvCxnSpPr>
        <p:spPr>
          <a:xfrm flipV="1">
            <a:off x="6800691" y="5731019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/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/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/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0225FB6-60C1-3D41-97FD-982BC36565FC}"/>
              </a:ext>
            </a:extLst>
          </p:cNvPr>
          <p:cNvCxnSpPr>
            <a:cxnSpLocks/>
          </p:cNvCxnSpPr>
          <p:nvPr/>
        </p:nvCxnSpPr>
        <p:spPr>
          <a:xfrm flipV="1">
            <a:off x="9674154" y="4159607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/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664F745-C00E-FF45-99B7-2836FCCAA53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794498" y="3770497"/>
            <a:ext cx="182862" cy="15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F0A3F97-2076-D14A-8A65-0078980226ED}"/>
              </a:ext>
            </a:extLst>
          </p:cNvPr>
          <p:cNvCxnSpPr>
            <a:stCxn id="59" idx="1"/>
            <a:endCxn id="38" idx="3"/>
          </p:cNvCxnSpPr>
          <p:nvPr/>
        </p:nvCxnSpPr>
        <p:spPr>
          <a:xfrm flipH="1">
            <a:off x="4429148" y="3785721"/>
            <a:ext cx="975511" cy="35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/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solidFill>
                    <a:srgbClr val="7030A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A265BC39-E002-304A-ABFE-C44AA921EDA3}"/>
              </a:ext>
            </a:extLst>
          </p:cNvPr>
          <p:cNvSpPr txBox="1"/>
          <p:nvPr/>
        </p:nvSpPr>
        <p:spPr>
          <a:xfrm>
            <a:off x="5037587" y="467884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7030A0"/>
                </a:solidFill>
                <a:latin typeface="Times" pitchFamily="2" charset="0"/>
              </a:rPr>
              <a:t>Why?</a:t>
            </a:r>
            <a:endParaRPr kumimoji="1" lang="zh-CN" altLang="en-US" dirty="0" err="1">
              <a:solidFill>
                <a:srgbClr val="7030A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/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blipFill>
                <a:blip r:embed="rId15"/>
                <a:stretch>
                  <a:fillRect t="-6667" r="-428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/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blipFill>
                <a:blip r:embed="rId16"/>
                <a:stretch>
                  <a:fillRect t="-3226" r="-291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 Angular domain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CSI estimation (Theoretical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Illustratino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Not fully implementing the MIMO channel sparsity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RIS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estimation (RIS System Illustration)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LS-based methods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High dimension, which is lethal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 high frequency </a:t>
            </a:r>
            <a:r>
              <a:rPr kumimoji="1" lang="en-US" altLang="zh-CN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system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New concept: channel extrapolation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AI-based, need training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Angular domain 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Suitable for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channel sparsity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Save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estimation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6359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0123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F04ABD-6D03-3848-9CF4-80A5060932DA}"/>
              </a:ext>
            </a:extLst>
          </p:cNvPr>
          <p:cNvGrpSpPr/>
          <p:nvPr/>
        </p:nvGrpSpPr>
        <p:grpSpPr>
          <a:xfrm>
            <a:off x="6375901" y="1743120"/>
            <a:ext cx="515040" cy="512956"/>
            <a:chOff x="1850815" y="3663170"/>
            <a:chExt cx="515040" cy="512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D90CD6A-971B-994E-BAF0-82F0D861A655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E8112D-4BD1-F241-B54A-2975C6595B04}"/>
              </a:ext>
            </a:extLst>
          </p:cNvPr>
          <p:cNvGrpSpPr/>
          <p:nvPr/>
        </p:nvGrpSpPr>
        <p:grpSpPr>
          <a:xfrm>
            <a:off x="6374859" y="2776730"/>
            <a:ext cx="515040" cy="512956"/>
            <a:chOff x="4338731" y="3663171"/>
            <a:chExt cx="515040" cy="51295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F7E619-9871-7B41-BE51-5E07569B63BC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DD762-0AB7-C043-A157-E1C8A06463EB}"/>
              </a:ext>
            </a:extLst>
          </p:cNvPr>
          <p:cNvGrpSpPr/>
          <p:nvPr/>
        </p:nvGrpSpPr>
        <p:grpSpPr>
          <a:xfrm>
            <a:off x="6375901" y="3797063"/>
            <a:ext cx="515040" cy="512956"/>
            <a:chOff x="6831258" y="3663169"/>
            <a:chExt cx="515040" cy="51295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ADD6BF0-DD7A-B447-9780-B8FF1FED89EA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2703EE5-2BB6-5945-8CDE-BA3BF6D92F09}"/>
              </a:ext>
            </a:extLst>
          </p:cNvPr>
          <p:cNvGrpSpPr/>
          <p:nvPr/>
        </p:nvGrpSpPr>
        <p:grpSpPr>
          <a:xfrm>
            <a:off x="6374859" y="6113467"/>
            <a:ext cx="515040" cy="512956"/>
            <a:chOff x="9072831" y="3648438"/>
            <a:chExt cx="515040" cy="51295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86CBD16-B0AB-A343-B296-16BD77B69BA7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21C08-D149-3643-A02F-B3ED230CCA79}"/>
              </a:ext>
            </a:extLst>
          </p:cNvPr>
          <p:cNvGrpSpPr/>
          <p:nvPr/>
        </p:nvGrpSpPr>
        <p:grpSpPr>
          <a:xfrm>
            <a:off x="4900921" y="2805052"/>
            <a:ext cx="519520" cy="417964"/>
            <a:chOff x="6306388" y="2752620"/>
            <a:chExt cx="519520" cy="417964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FBC79F2-63FA-7548-A115-0DD2E6D94B9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7C3F16-384A-0945-9BF1-73838912D709}"/>
              </a:ext>
            </a:extLst>
          </p:cNvPr>
          <p:cNvGrpSpPr/>
          <p:nvPr/>
        </p:nvGrpSpPr>
        <p:grpSpPr>
          <a:xfrm>
            <a:off x="4900921" y="3844559"/>
            <a:ext cx="519520" cy="417964"/>
            <a:chOff x="6306388" y="2752620"/>
            <a:chExt cx="519520" cy="41796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3E3024-23DE-4F4E-9289-7F317B1049B9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E82763B-FFA5-A841-939F-2B5D4183F625}"/>
              </a:ext>
            </a:extLst>
          </p:cNvPr>
          <p:cNvGrpSpPr/>
          <p:nvPr/>
        </p:nvGrpSpPr>
        <p:grpSpPr>
          <a:xfrm>
            <a:off x="4900921" y="1758523"/>
            <a:ext cx="519520" cy="417964"/>
            <a:chOff x="6306388" y="2752620"/>
            <a:chExt cx="519520" cy="41796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C6C604-2BEB-BA49-AA70-2D06BA02AD2F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A93FFA-8564-0A40-8F88-F010646D513C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369665" y="196220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ABE77976-C797-884C-B3B7-CB9B21669E4F}"/>
              </a:ext>
            </a:extLst>
          </p:cNvPr>
          <p:cNvCxnSpPr>
            <a:cxnSpLocks/>
          </p:cNvCxnSpPr>
          <p:nvPr/>
        </p:nvCxnSpPr>
        <p:spPr>
          <a:xfrm flipH="1">
            <a:off x="536862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01358F59-BDE4-DD40-B4C5-22ADF0547DF1}"/>
              </a:ext>
            </a:extLst>
          </p:cNvPr>
          <p:cNvCxnSpPr>
            <a:cxnSpLocks/>
          </p:cNvCxnSpPr>
          <p:nvPr/>
        </p:nvCxnSpPr>
        <p:spPr>
          <a:xfrm flipH="1">
            <a:off x="5375700" y="404427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EAD2374-D738-6849-8093-308AEE3BB2E5}"/>
              </a:ext>
            </a:extLst>
          </p:cNvPr>
          <p:cNvCxnSpPr>
            <a:cxnSpLocks/>
          </p:cNvCxnSpPr>
          <p:nvPr/>
        </p:nvCxnSpPr>
        <p:spPr>
          <a:xfrm flipH="1">
            <a:off x="3945463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840506E2-A75E-444B-AEBD-23B1346098A9}"/>
              </a:ext>
            </a:extLst>
          </p:cNvPr>
          <p:cNvCxnSpPr>
            <a:cxnSpLocks/>
          </p:cNvCxnSpPr>
          <p:nvPr/>
        </p:nvCxnSpPr>
        <p:spPr>
          <a:xfrm flipH="1">
            <a:off x="394546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78864767-FED7-364B-A803-675E01E79B4F}"/>
              </a:ext>
            </a:extLst>
          </p:cNvPr>
          <p:cNvCxnSpPr>
            <a:cxnSpLocks/>
          </p:cNvCxnSpPr>
          <p:nvPr/>
        </p:nvCxnSpPr>
        <p:spPr>
          <a:xfrm flipH="1">
            <a:off x="3945463" y="405354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0F03F1D-26AA-5F4C-8B76-CE323F148919}"/>
              </a:ext>
            </a:extLst>
          </p:cNvPr>
          <p:cNvGrpSpPr/>
          <p:nvPr/>
        </p:nvGrpSpPr>
        <p:grpSpPr>
          <a:xfrm>
            <a:off x="3429381" y="1705721"/>
            <a:ext cx="515040" cy="512956"/>
            <a:chOff x="1850815" y="3663170"/>
            <a:chExt cx="515040" cy="51295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718B925-2F1F-504B-B6E7-9E2744FF2D5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2A797E0-7754-F348-825E-69BE334AC0E0}"/>
              </a:ext>
            </a:extLst>
          </p:cNvPr>
          <p:cNvGrpSpPr/>
          <p:nvPr/>
        </p:nvGrpSpPr>
        <p:grpSpPr>
          <a:xfrm>
            <a:off x="3429381" y="2774806"/>
            <a:ext cx="515040" cy="512956"/>
            <a:chOff x="1850815" y="3663170"/>
            <a:chExt cx="515040" cy="51295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25F3A93-EA67-5547-AFDA-8D04CB5269AD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57E3384-3BF7-8C4A-A715-B9D9C063EC62}"/>
              </a:ext>
            </a:extLst>
          </p:cNvPr>
          <p:cNvGrpSpPr/>
          <p:nvPr/>
        </p:nvGrpSpPr>
        <p:grpSpPr>
          <a:xfrm>
            <a:off x="3424386" y="3797063"/>
            <a:ext cx="515040" cy="512956"/>
            <a:chOff x="1850815" y="3663170"/>
            <a:chExt cx="515040" cy="512956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E7EE50-DB1A-8941-A935-9C013ABB8B3B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428952-A3E7-8A48-9178-618D432F6B12}"/>
              </a:ext>
            </a:extLst>
          </p:cNvPr>
          <p:cNvGrpSpPr/>
          <p:nvPr/>
        </p:nvGrpSpPr>
        <p:grpSpPr>
          <a:xfrm>
            <a:off x="4900921" y="6202476"/>
            <a:ext cx="519520" cy="417964"/>
            <a:chOff x="6306388" y="2752620"/>
            <a:chExt cx="519520" cy="41796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53A9DD3-FD75-F04E-AF81-D0D5330DF99A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1435CD1-61DD-7542-A01E-BCC3C8DDEFA2}"/>
              </a:ext>
            </a:extLst>
          </p:cNvPr>
          <p:cNvCxnSpPr>
            <a:cxnSpLocks/>
          </p:cNvCxnSpPr>
          <p:nvPr/>
        </p:nvCxnSpPr>
        <p:spPr>
          <a:xfrm flipH="1">
            <a:off x="5375700" y="640219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E6D85DCD-A914-B742-9FD5-A7AD78E2FCE2}"/>
              </a:ext>
            </a:extLst>
          </p:cNvPr>
          <p:cNvCxnSpPr>
            <a:cxnSpLocks/>
          </p:cNvCxnSpPr>
          <p:nvPr/>
        </p:nvCxnSpPr>
        <p:spPr>
          <a:xfrm flipH="1">
            <a:off x="3945463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9103EC8-C0D9-8E43-BDB9-73A60B6B041B}"/>
              </a:ext>
            </a:extLst>
          </p:cNvPr>
          <p:cNvGrpSpPr/>
          <p:nvPr/>
        </p:nvGrpSpPr>
        <p:grpSpPr>
          <a:xfrm>
            <a:off x="3424386" y="6154980"/>
            <a:ext cx="515040" cy="512956"/>
            <a:chOff x="1850815" y="3663170"/>
            <a:chExt cx="515040" cy="51295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5D9DE9F-FF7F-7A46-A104-65804CC95D2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3D21DD5-F503-C349-A350-EA7583EC2146}"/>
              </a:ext>
            </a:extLst>
          </p:cNvPr>
          <p:cNvGrpSpPr/>
          <p:nvPr/>
        </p:nvGrpSpPr>
        <p:grpSpPr>
          <a:xfrm>
            <a:off x="1956485" y="1753217"/>
            <a:ext cx="519520" cy="417964"/>
            <a:chOff x="6306388" y="2752620"/>
            <a:chExt cx="519520" cy="417964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3AAF80-A321-5742-B51D-CE7C18190F2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4"/>
                  <a:stretch>
                    <a:fillRect l="-4878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134A487-9165-DB45-86FC-2CA8EC83B9A1}"/>
              </a:ext>
            </a:extLst>
          </p:cNvPr>
          <p:cNvCxnSpPr>
            <a:cxnSpLocks/>
          </p:cNvCxnSpPr>
          <p:nvPr/>
        </p:nvCxnSpPr>
        <p:spPr>
          <a:xfrm flipH="1">
            <a:off x="2418150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666A9D6-EDA9-2741-928B-76D994786154}"/>
              </a:ext>
            </a:extLst>
          </p:cNvPr>
          <p:cNvGrpSpPr/>
          <p:nvPr/>
        </p:nvGrpSpPr>
        <p:grpSpPr>
          <a:xfrm>
            <a:off x="1948289" y="2840847"/>
            <a:ext cx="519520" cy="417964"/>
            <a:chOff x="6306388" y="2752620"/>
            <a:chExt cx="519520" cy="41796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DDC5DE6-8AE8-2447-A47F-B8F54F956508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5"/>
                  <a:stretch>
                    <a:fillRect l="-47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67B0E84-24E5-4841-BEDF-ED3FD8DE1022}"/>
              </a:ext>
            </a:extLst>
          </p:cNvPr>
          <p:cNvCxnSpPr>
            <a:cxnSpLocks/>
          </p:cNvCxnSpPr>
          <p:nvPr/>
        </p:nvCxnSpPr>
        <p:spPr>
          <a:xfrm flipH="1">
            <a:off x="2409954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DDDB78-0EBC-B84B-B911-109C88E9098D}"/>
              </a:ext>
            </a:extLst>
          </p:cNvPr>
          <p:cNvGrpSpPr/>
          <p:nvPr/>
        </p:nvGrpSpPr>
        <p:grpSpPr>
          <a:xfrm>
            <a:off x="1961480" y="3854278"/>
            <a:ext cx="519520" cy="417964"/>
            <a:chOff x="6306388" y="2752620"/>
            <a:chExt cx="519520" cy="417964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062B848-4662-144D-87BF-4A90B281B35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6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8796B52-82BB-8B48-BE78-6546515C75EE}"/>
              </a:ext>
            </a:extLst>
          </p:cNvPr>
          <p:cNvCxnSpPr>
            <a:cxnSpLocks/>
          </p:cNvCxnSpPr>
          <p:nvPr/>
        </p:nvCxnSpPr>
        <p:spPr>
          <a:xfrm flipH="1">
            <a:off x="2423145" y="406326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FE9BC91-2556-3542-886F-BCF5F7284255}"/>
              </a:ext>
            </a:extLst>
          </p:cNvPr>
          <p:cNvGrpSpPr/>
          <p:nvPr/>
        </p:nvGrpSpPr>
        <p:grpSpPr>
          <a:xfrm>
            <a:off x="1943371" y="6202476"/>
            <a:ext cx="519520" cy="417964"/>
            <a:chOff x="6306388" y="2752620"/>
            <a:chExt cx="519520" cy="41796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C8DD7A4-19D3-DD41-9FEB-62CB17BB7DD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4878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C0BA896-971D-094A-A946-5E9EA56CC9D7}"/>
              </a:ext>
            </a:extLst>
          </p:cNvPr>
          <p:cNvCxnSpPr>
            <a:cxnSpLocks/>
          </p:cNvCxnSpPr>
          <p:nvPr/>
        </p:nvCxnSpPr>
        <p:spPr>
          <a:xfrm flipH="1">
            <a:off x="2405036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2C80ECE-589D-3842-98C9-C34AB87CF0D7}"/>
              </a:ext>
            </a:extLst>
          </p:cNvPr>
          <p:cNvGrpSpPr/>
          <p:nvPr/>
        </p:nvGrpSpPr>
        <p:grpSpPr>
          <a:xfrm>
            <a:off x="482183" y="1690688"/>
            <a:ext cx="515040" cy="512956"/>
            <a:chOff x="1850815" y="3663170"/>
            <a:chExt cx="515040" cy="512956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A88F441-4907-D644-A15B-5FF9E178E979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EE8040-D435-1441-8F0A-10D84C1F58B4}"/>
              </a:ext>
            </a:extLst>
          </p:cNvPr>
          <p:cNvCxnSpPr>
            <a:cxnSpLocks/>
          </p:cNvCxnSpPr>
          <p:nvPr/>
        </p:nvCxnSpPr>
        <p:spPr>
          <a:xfrm flipH="1">
            <a:off x="1001027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5EBDCD-E1F4-F241-9939-8A6FF334332F}"/>
              </a:ext>
            </a:extLst>
          </p:cNvPr>
          <p:cNvGrpSpPr/>
          <p:nvPr/>
        </p:nvGrpSpPr>
        <p:grpSpPr>
          <a:xfrm>
            <a:off x="467950" y="2799550"/>
            <a:ext cx="515040" cy="512956"/>
            <a:chOff x="1850815" y="3663170"/>
            <a:chExt cx="515040" cy="512956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B255A88-9EC1-8240-8FBD-E907698C9DBF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ACB2793-31D4-D448-AE67-54C6A1FDB3EA}"/>
              </a:ext>
            </a:extLst>
          </p:cNvPr>
          <p:cNvCxnSpPr>
            <a:cxnSpLocks/>
          </p:cNvCxnSpPr>
          <p:nvPr/>
        </p:nvCxnSpPr>
        <p:spPr>
          <a:xfrm flipH="1">
            <a:off x="986794" y="307106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E8387A9-1F5F-3249-BCC9-7806342096A1}"/>
              </a:ext>
            </a:extLst>
          </p:cNvPr>
          <p:cNvGrpSpPr/>
          <p:nvPr/>
        </p:nvGrpSpPr>
        <p:grpSpPr>
          <a:xfrm>
            <a:off x="476555" y="3823794"/>
            <a:ext cx="515040" cy="512956"/>
            <a:chOff x="1850815" y="3663170"/>
            <a:chExt cx="515040" cy="51295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5027F39D-3F17-0240-88A5-F7E564BDE79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0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EA16F18D-D93C-1945-8F36-D56BFABA1B8A}"/>
              </a:ext>
            </a:extLst>
          </p:cNvPr>
          <p:cNvCxnSpPr>
            <a:cxnSpLocks/>
          </p:cNvCxnSpPr>
          <p:nvPr/>
        </p:nvCxnSpPr>
        <p:spPr>
          <a:xfrm flipH="1">
            <a:off x="995399" y="4095305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83874F1-7626-724B-A243-3970575395E0}"/>
              </a:ext>
            </a:extLst>
          </p:cNvPr>
          <p:cNvGrpSpPr/>
          <p:nvPr/>
        </p:nvGrpSpPr>
        <p:grpSpPr>
          <a:xfrm>
            <a:off x="482183" y="6153332"/>
            <a:ext cx="515040" cy="512956"/>
            <a:chOff x="1850815" y="3663170"/>
            <a:chExt cx="515040" cy="512956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F14A2-1373-6F44-8409-B613065229A8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A09A0C60-70AE-9341-A47D-E6B5D41473FE}"/>
              </a:ext>
            </a:extLst>
          </p:cNvPr>
          <p:cNvCxnSpPr>
            <a:cxnSpLocks/>
          </p:cNvCxnSpPr>
          <p:nvPr/>
        </p:nvCxnSpPr>
        <p:spPr>
          <a:xfrm flipH="1">
            <a:off x="1001027" y="6424843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/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/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/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FD0875-4BD3-C744-9C51-C4A9B22B3136}"/>
              </a:ext>
            </a:extLst>
          </p:cNvPr>
          <p:cNvGrpSpPr/>
          <p:nvPr/>
        </p:nvGrpSpPr>
        <p:grpSpPr>
          <a:xfrm>
            <a:off x="7862103" y="1800713"/>
            <a:ext cx="519520" cy="417964"/>
            <a:chOff x="6306388" y="2752620"/>
            <a:chExt cx="519520" cy="417964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F992D00-39E1-4E41-AC6A-59BC45938B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D18F3B5C-8196-8445-9C15-DAE33C6F65F5}"/>
              </a:ext>
            </a:extLst>
          </p:cNvPr>
          <p:cNvCxnSpPr>
            <a:cxnSpLocks/>
          </p:cNvCxnSpPr>
          <p:nvPr/>
        </p:nvCxnSpPr>
        <p:spPr>
          <a:xfrm flipH="1">
            <a:off x="6889899" y="199959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51A72B8-E907-EF48-AA9B-90F5392871A8}"/>
              </a:ext>
            </a:extLst>
          </p:cNvPr>
          <p:cNvGrpSpPr/>
          <p:nvPr/>
        </p:nvGrpSpPr>
        <p:grpSpPr>
          <a:xfrm>
            <a:off x="7860697" y="2840847"/>
            <a:ext cx="519520" cy="417964"/>
            <a:chOff x="6306388" y="2752620"/>
            <a:chExt cx="519520" cy="41796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E7BA69A-A433-1643-89AF-0FA29DEFEDE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4CEC1C97-8D55-F544-BCD6-7721272B4C65}"/>
              </a:ext>
            </a:extLst>
          </p:cNvPr>
          <p:cNvCxnSpPr>
            <a:cxnSpLocks/>
          </p:cNvCxnSpPr>
          <p:nvPr/>
        </p:nvCxnSpPr>
        <p:spPr>
          <a:xfrm flipH="1">
            <a:off x="6888493" y="3039732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05BBB27-AC51-D94E-92D3-76374E49024B}"/>
              </a:ext>
            </a:extLst>
          </p:cNvPr>
          <p:cNvGrpSpPr/>
          <p:nvPr/>
        </p:nvGrpSpPr>
        <p:grpSpPr>
          <a:xfrm>
            <a:off x="7856916" y="3864252"/>
            <a:ext cx="519520" cy="417964"/>
            <a:chOff x="6306388" y="2752620"/>
            <a:chExt cx="519520" cy="417964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B42AECB-401C-5A4F-A3D2-C32B6D8B90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FED815F0-6BA9-1348-95ED-2B1218FF24C8}"/>
              </a:ext>
            </a:extLst>
          </p:cNvPr>
          <p:cNvCxnSpPr>
            <a:cxnSpLocks/>
          </p:cNvCxnSpPr>
          <p:nvPr/>
        </p:nvCxnSpPr>
        <p:spPr>
          <a:xfrm flipH="1">
            <a:off x="6884712" y="406313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EF66BE0-A054-9F48-8989-73FF0ED9F628}"/>
              </a:ext>
            </a:extLst>
          </p:cNvPr>
          <p:cNvGrpSpPr/>
          <p:nvPr/>
        </p:nvGrpSpPr>
        <p:grpSpPr>
          <a:xfrm>
            <a:off x="7806138" y="6180669"/>
            <a:ext cx="519520" cy="435312"/>
            <a:chOff x="6271999" y="2752620"/>
            <a:chExt cx="519520" cy="43531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202BAFC-CEE6-3B44-88DB-FDAACE47D3E7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2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A826F19F-B6C0-E34F-BF3D-2D1D7AF5170E}"/>
              </a:ext>
            </a:extLst>
          </p:cNvPr>
          <p:cNvCxnSpPr>
            <a:cxnSpLocks/>
          </p:cNvCxnSpPr>
          <p:nvPr/>
        </p:nvCxnSpPr>
        <p:spPr>
          <a:xfrm flipH="1">
            <a:off x="6868323" y="637955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B9543CF-5C61-B943-AA47-1EB55AE4F1E2}"/>
              </a:ext>
            </a:extLst>
          </p:cNvPr>
          <p:cNvGrpSpPr/>
          <p:nvPr/>
        </p:nvGrpSpPr>
        <p:grpSpPr>
          <a:xfrm>
            <a:off x="8960853" y="1811810"/>
            <a:ext cx="519520" cy="417964"/>
            <a:chOff x="6306388" y="2752620"/>
            <a:chExt cx="519520" cy="417964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09E5CDD7-F42F-FE46-AD4C-A121469786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4D641D6-DFBA-2849-8ACF-69E108FCD43D}"/>
              </a:ext>
            </a:extLst>
          </p:cNvPr>
          <p:cNvGrpSpPr/>
          <p:nvPr/>
        </p:nvGrpSpPr>
        <p:grpSpPr>
          <a:xfrm>
            <a:off x="8959447" y="2851944"/>
            <a:ext cx="519520" cy="417964"/>
            <a:chOff x="6306388" y="2752620"/>
            <a:chExt cx="519520" cy="417964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07258DE-E13C-E048-BB7F-AC34EC39D27B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50F5D3-5F46-6F49-A882-50E9E5D38E9E}"/>
              </a:ext>
            </a:extLst>
          </p:cNvPr>
          <p:cNvGrpSpPr/>
          <p:nvPr/>
        </p:nvGrpSpPr>
        <p:grpSpPr>
          <a:xfrm>
            <a:off x="8955666" y="3875349"/>
            <a:ext cx="519520" cy="417964"/>
            <a:chOff x="6306388" y="2752620"/>
            <a:chExt cx="519520" cy="41796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1FA6011-0339-E849-959F-0DCB8FFEA4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30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89EF-359E-374C-8089-B52B07AD63FC}"/>
              </a:ext>
            </a:extLst>
          </p:cNvPr>
          <p:cNvGrpSpPr/>
          <p:nvPr/>
        </p:nvGrpSpPr>
        <p:grpSpPr>
          <a:xfrm>
            <a:off x="8904888" y="6191766"/>
            <a:ext cx="519520" cy="435312"/>
            <a:chOff x="6271999" y="2752620"/>
            <a:chExt cx="519520" cy="43531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5560073-ABA0-394D-846C-66B0454290D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3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5F905406-DA9C-3945-A065-BC761B90966C}"/>
              </a:ext>
            </a:extLst>
          </p:cNvPr>
          <p:cNvCxnSpPr>
            <a:cxnSpLocks/>
          </p:cNvCxnSpPr>
          <p:nvPr/>
        </p:nvCxnSpPr>
        <p:spPr>
          <a:xfrm flipH="1">
            <a:off x="9425814" y="199629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9CAEEF24-DD85-2A42-9B50-D1B68C1677DB}"/>
              </a:ext>
            </a:extLst>
          </p:cNvPr>
          <p:cNvCxnSpPr>
            <a:cxnSpLocks/>
          </p:cNvCxnSpPr>
          <p:nvPr/>
        </p:nvCxnSpPr>
        <p:spPr>
          <a:xfrm flipH="1">
            <a:off x="9424408" y="303642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ABC05CE2-9F90-4045-8D9C-902589B2BB9A}"/>
              </a:ext>
            </a:extLst>
          </p:cNvPr>
          <p:cNvCxnSpPr>
            <a:cxnSpLocks/>
          </p:cNvCxnSpPr>
          <p:nvPr/>
        </p:nvCxnSpPr>
        <p:spPr>
          <a:xfrm flipH="1">
            <a:off x="9420627" y="405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C93E914C-7B71-4B45-AAE2-858D2C2E5DFF}"/>
              </a:ext>
            </a:extLst>
          </p:cNvPr>
          <p:cNvCxnSpPr>
            <a:cxnSpLocks/>
          </p:cNvCxnSpPr>
          <p:nvPr/>
        </p:nvCxnSpPr>
        <p:spPr>
          <a:xfrm flipH="1">
            <a:off x="9404238" y="6376246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F4B6231-3C74-0548-BFA4-2E48B7778C5D}"/>
              </a:ext>
            </a:extLst>
          </p:cNvPr>
          <p:cNvGrpSpPr/>
          <p:nvPr/>
        </p:nvGrpSpPr>
        <p:grpSpPr>
          <a:xfrm>
            <a:off x="10411516" y="1741196"/>
            <a:ext cx="515040" cy="512956"/>
            <a:chOff x="1850815" y="3663170"/>
            <a:chExt cx="515040" cy="512956"/>
          </a:xfrm>
        </p:grpSpPr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02312ED-B0D9-4E40-A298-51B85F12AA2A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32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E7644D6-F530-2F45-8769-B037A28053E6}"/>
              </a:ext>
            </a:extLst>
          </p:cNvPr>
          <p:cNvGrpSpPr/>
          <p:nvPr/>
        </p:nvGrpSpPr>
        <p:grpSpPr>
          <a:xfrm>
            <a:off x="10410474" y="2774806"/>
            <a:ext cx="515040" cy="512956"/>
            <a:chOff x="4338731" y="3663171"/>
            <a:chExt cx="515040" cy="512956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28867833-9C0B-C44E-B606-BDA91A7CAC29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3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DD50C8FA-2FD4-A74A-939C-DD2049035345}"/>
              </a:ext>
            </a:extLst>
          </p:cNvPr>
          <p:cNvGrpSpPr/>
          <p:nvPr/>
        </p:nvGrpSpPr>
        <p:grpSpPr>
          <a:xfrm>
            <a:off x="10411516" y="3795139"/>
            <a:ext cx="515040" cy="512956"/>
            <a:chOff x="6831258" y="3663169"/>
            <a:chExt cx="515040" cy="51295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ECBA42F-567C-6346-840B-A9C8E0764CB4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34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3F56C2F9-DE41-E844-A315-17EF2CCE011E}"/>
              </a:ext>
            </a:extLst>
          </p:cNvPr>
          <p:cNvGrpSpPr/>
          <p:nvPr/>
        </p:nvGrpSpPr>
        <p:grpSpPr>
          <a:xfrm>
            <a:off x="10410474" y="6111543"/>
            <a:ext cx="515040" cy="512956"/>
            <a:chOff x="9072831" y="3648438"/>
            <a:chExt cx="515040" cy="51295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9AAA1F68-E037-6F48-BAC5-A2A0BEF52CE6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35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5FE2A9-7DB9-C749-A2E6-B1ACBF3AD6F4}"/>
              </a:ext>
            </a:extLst>
          </p:cNvPr>
          <p:cNvSpPr/>
          <p:nvPr/>
        </p:nvSpPr>
        <p:spPr>
          <a:xfrm>
            <a:off x="11507056" y="1458930"/>
            <a:ext cx="369870" cy="5207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/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03CD01DD-F036-1C4F-AFF7-C97321FE4157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 flipV="1">
            <a:off x="10926556" y="1997674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CB86B85E-29C6-0440-B4AD-D9F42FDF477D}"/>
              </a:ext>
            </a:extLst>
          </p:cNvPr>
          <p:cNvCxnSpPr>
            <a:cxnSpLocks/>
          </p:cNvCxnSpPr>
          <p:nvPr/>
        </p:nvCxnSpPr>
        <p:spPr>
          <a:xfrm flipH="1" flipV="1">
            <a:off x="10938551" y="303459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EA70B023-E7BA-664B-9213-5CCF56063540}"/>
              </a:ext>
            </a:extLst>
          </p:cNvPr>
          <p:cNvCxnSpPr>
            <a:cxnSpLocks/>
          </p:cNvCxnSpPr>
          <p:nvPr/>
        </p:nvCxnSpPr>
        <p:spPr>
          <a:xfrm flipH="1" flipV="1">
            <a:off x="10948310" y="4050759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CDBBF96A-43E0-0C40-861E-A558796D98D4}"/>
              </a:ext>
            </a:extLst>
          </p:cNvPr>
          <p:cNvCxnSpPr>
            <a:cxnSpLocks/>
          </p:cNvCxnSpPr>
          <p:nvPr/>
        </p:nvCxnSpPr>
        <p:spPr>
          <a:xfrm flipH="1" flipV="1">
            <a:off x="10945113" y="637241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/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F7C79A1-B91C-D844-B67D-AAC45BBB9B30}"/>
              </a:ext>
            </a:extLst>
          </p:cNvPr>
          <p:cNvCxnSpPr/>
          <p:nvPr/>
        </p:nvCxnSpPr>
        <p:spPr>
          <a:xfrm flipH="1">
            <a:off x="10945113" y="1800713"/>
            <a:ext cx="40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/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8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0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DDDC2D-3529-1A40-8985-857CDDED6752}"/>
              </a:ext>
            </a:extLst>
          </p:cNvPr>
          <p:cNvGrpSpPr/>
          <p:nvPr/>
        </p:nvGrpSpPr>
        <p:grpSpPr>
          <a:xfrm>
            <a:off x="448730" y="1809084"/>
            <a:ext cx="10407242" cy="2367043"/>
            <a:chOff x="448730" y="1809084"/>
            <a:chExt cx="10407242" cy="236704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CBE5ACF-19D7-0045-98A3-0E76327B118C}"/>
                </a:ext>
              </a:extLst>
            </p:cNvPr>
            <p:cNvGrpSpPr/>
            <p:nvPr/>
          </p:nvGrpSpPr>
          <p:grpSpPr>
            <a:xfrm>
              <a:off x="448730" y="1809084"/>
              <a:ext cx="9159601" cy="2367043"/>
              <a:chOff x="448730" y="1809084"/>
              <a:chExt cx="9159601" cy="236704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9D0CB8E-DE82-0B42-96B6-DF2B853B3394}"/>
                  </a:ext>
                </a:extLst>
              </p:cNvPr>
              <p:cNvGrpSpPr/>
              <p:nvPr/>
            </p:nvGrpSpPr>
            <p:grpSpPr>
              <a:xfrm>
                <a:off x="659760" y="1823816"/>
                <a:ext cx="4220161" cy="2352311"/>
                <a:chOff x="672639" y="2429123"/>
                <a:chExt cx="4220161" cy="2352311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C82366D-3BE4-5541-81A4-7C4A4AC74D8D}"/>
                    </a:ext>
                  </a:extLst>
                </p:cNvPr>
                <p:cNvGrpSpPr/>
                <p:nvPr/>
              </p:nvGrpSpPr>
              <p:grpSpPr>
                <a:xfrm>
                  <a:off x="672639" y="2429123"/>
                  <a:ext cx="4194011" cy="986882"/>
                  <a:chOff x="28584" y="2442118"/>
                  <a:chExt cx="4194011" cy="986882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068567BE-CBF3-1B49-A7AF-95ED2FC7B32D}"/>
                      </a:ext>
                    </a:extLst>
                  </p:cNvPr>
                  <p:cNvGrpSpPr/>
                  <p:nvPr/>
                </p:nvGrpSpPr>
                <p:grpSpPr>
                  <a:xfrm>
                    <a:off x="1226634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5" name="椭圆 4">
                      <a:extLst>
                        <a:ext uri="{FF2B5EF4-FFF2-40B4-BE49-F238E27FC236}">
                          <a16:creationId xmlns:a16="http://schemas.microsoft.com/office/drawing/2014/main" id="{F79CA7CA-B400-1248-852E-5FE06C13F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39A592F-85BC-E84D-9779-7565160CC067}"/>
                      </a:ext>
                    </a:extLst>
                  </p:cNvPr>
                  <p:cNvGrpSpPr/>
                  <p:nvPr/>
                </p:nvGrpSpPr>
                <p:grpSpPr>
                  <a:xfrm>
                    <a:off x="3709639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79A59289-E715-EF4A-8E04-B97198DA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A7AF0279-44D2-3141-9367-9245F74C04FA}"/>
                      </a:ext>
                    </a:extLst>
                  </p:cNvPr>
                  <p:cNvGrpSpPr/>
                  <p:nvPr/>
                </p:nvGrpSpPr>
                <p:grpSpPr>
                  <a:xfrm>
                    <a:off x="2511589" y="2504715"/>
                    <a:ext cx="477951" cy="369332"/>
                    <a:chOff x="2511589" y="2504715"/>
                    <a:chExt cx="477951" cy="369332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92DB3A6E-AAB2-8C40-AB6E-3D4CE39F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49D85D3F-DA6B-E946-B117-92E7C05DC11C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" y="2504715"/>
                    <a:ext cx="474425" cy="369332"/>
                    <a:chOff x="2511589" y="2504715"/>
                    <a:chExt cx="474425" cy="369332"/>
                  </a:xfrm>
                </p:grpSpPr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73B41DA8-14D6-7740-80AE-93F03A73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6" name="直线连接符 25">
                    <a:extLst>
                      <a:ext uri="{FF2B5EF4-FFF2-40B4-BE49-F238E27FC236}">
                        <a16:creationId xmlns:a16="http://schemas.microsoft.com/office/drawing/2014/main" id="{D97ED5EB-4C3A-FE45-A363-9166339BA456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>
                    <a:off x="420033" y="2698596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8348621D-AC9B-F046-AC10-C3422BE87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955" y="268960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连接符 28">
                    <a:extLst>
                      <a:ext uri="{FF2B5EF4-FFF2-40B4-BE49-F238E27FC236}">
                        <a16:creationId xmlns:a16="http://schemas.microsoft.com/office/drawing/2014/main" id="{172A2D92-AB16-0A4E-AEB2-2DD9AE7CF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3038" y="268938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线连接符 29">
                    <a:extLst>
                      <a:ext uri="{FF2B5EF4-FFF2-40B4-BE49-F238E27FC236}">
                        <a16:creationId xmlns:a16="http://schemas.microsoft.com/office/drawing/2014/main" id="{5AEC322F-14A5-CE48-9519-0EF92D259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298" y="2955074"/>
                    <a:ext cx="0" cy="47392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连接符 39">
                    <a:extLst>
                      <a:ext uri="{FF2B5EF4-FFF2-40B4-BE49-F238E27FC236}">
                        <a16:creationId xmlns:a16="http://schemas.microsoft.com/office/drawing/2014/main" id="{699F1A91-BED8-534B-BC35-C270EF702D3B}"/>
                      </a:ext>
                    </a:extLst>
                  </p:cNvPr>
                  <p:cNvCxnSpPr>
                    <a:cxnSpLocks/>
                    <a:endCxn id="58" idx="0"/>
                  </p:cNvCxnSpPr>
                  <p:nvPr/>
                </p:nvCxnSpPr>
                <p:spPr>
                  <a:xfrm>
                    <a:off x="3966117" y="2955074"/>
                    <a:ext cx="4648" cy="4542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813B039-08F9-BE49-9335-57788EEE8759}"/>
                    </a:ext>
                  </a:extLst>
                </p:cNvPr>
                <p:cNvGrpSpPr/>
                <p:nvPr/>
              </p:nvGrpSpPr>
              <p:grpSpPr>
                <a:xfrm>
                  <a:off x="1863694" y="4268477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7F24821-F5BF-CB48-BBBC-E4FAE2DF5D38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F3C7A21E-7B67-CB49-A57A-C456897312F6}"/>
                    </a:ext>
                  </a:extLst>
                </p:cNvPr>
                <p:cNvCxnSpPr>
                  <a:cxnSpLocks/>
                  <a:stCxn id="63" idx="2"/>
                  <a:endCxn id="48" idx="0"/>
                </p:cNvCxnSpPr>
                <p:nvPr/>
              </p:nvCxnSpPr>
              <p:spPr>
                <a:xfrm flipH="1">
                  <a:off x="2122256" y="3814260"/>
                  <a:ext cx="912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9741A62-427D-3749-B613-6FEC275CB582}"/>
                    </a:ext>
                  </a:extLst>
                </p:cNvPr>
                <p:cNvGrpSpPr/>
                <p:nvPr/>
              </p:nvGrpSpPr>
              <p:grpSpPr>
                <a:xfrm>
                  <a:off x="4351610" y="4268478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8458F6-0BAA-4748-AEB9-F59F3417ADCD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D2530B4-C309-564B-B03B-060A8238D60E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>
                  <a:off x="4610172" y="3814260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06A2B24-7105-8A43-9040-635E5663C54F}"/>
                    </a:ext>
                  </a:extLst>
                </p:cNvPr>
                <p:cNvGrpSpPr/>
                <p:nvPr/>
              </p:nvGrpSpPr>
              <p:grpSpPr>
                <a:xfrm>
                  <a:off x="4373280" y="3396296"/>
                  <a:ext cx="519520" cy="417964"/>
                  <a:chOff x="6926622" y="3411261"/>
                  <a:chExt cx="519520" cy="4179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2861F38-06BB-5147-B22C-7376FAB9BAB2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4762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FA2E72B-A5C1-C247-9D39-C7FF4813866B}"/>
                    </a:ext>
                  </a:extLst>
                </p:cNvPr>
                <p:cNvGrpSpPr/>
                <p:nvPr/>
              </p:nvGrpSpPr>
              <p:grpSpPr>
                <a:xfrm>
                  <a:off x="1863694" y="3396296"/>
                  <a:ext cx="519520" cy="417964"/>
                  <a:chOff x="6900472" y="3411261"/>
                  <a:chExt cx="519520" cy="417964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56D0BFE5-5948-B944-B389-CA40B4B26513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381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E0A8494-517F-A241-9839-731F082428CD}"/>
                  </a:ext>
                </a:extLst>
              </p:cNvPr>
              <p:cNvGrpSpPr/>
              <p:nvPr/>
            </p:nvGrpSpPr>
            <p:grpSpPr>
              <a:xfrm>
                <a:off x="6026741" y="1823814"/>
                <a:ext cx="1345707" cy="2352311"/>
                <a:chOff x="3686614" y="1976216"/>
                <a:chExt cx="1345707" cy="2352311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6F8205F-FADE-A442-9120-406C67262D9A}"/>
                    </a:ext>
                  </a:extLst>
                </p:cNvPr>
                <p:cNvSpPr/>
                <p:nvPr/>
              </p:nvSpPr>
              <p:spPr>
                <a:xfrm>
                  <a:off x="4493215" y="19762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CAA3CBFB-10BF-9844-A8AE-C83C2CCE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6614" y="2223479"/>
                  <a:ext cx="8066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AF6406EA-0DD8-9A48-91CB-47BF6788C56D}"/>
                    </a:ext>
                  </a:extLst>
                </p:cNvPr>
                <p:cNvCxnSpPr>
                  <a:cxnSpLocks/>
                  <a:endCxn id="83" idx="0"/>
                </p:cNvCxnSpPr>
                <p:nvPr/>
              </p:nvCxnSpPr>
              <p:spPr>
                <a:xfrm>
                  <a:off x="4749693" y="2489172"/>
                  <a:ext cx="464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97B0895-E2F5-FD42-A822-5D3B0603A6D0}"/>
                    </a:ext>
                  </a:extLst>
                </p:cNvPr>
                <p:cNvSpPr/>
                <p:nvPr/>
              </p:nvSpPr>
              <p:spPr>
                <a:xfrm>
                  <a:off x="4493215" y="3815571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676633F-5A70-3048-8CE2-F2127CE6C619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 flipH="1">
                  <a:off x="4749693" y="3361353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213183F-73D6-C445-9F61-1E707A472E32}"/>
                    </a:ext>
                  </a:extLst>
                </p:cNvPr>
                <p:cNvSpPr/>
                <p:nvPr/>
              </p:nvSpPr>
              <p:spPr>
                <a:xfrm>
                  <a:off x="4545359" y="294338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81"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5059AB5-1A6D-244E-8141-530CD0E97EBF}"/>
                  </a:ext>
                </a:extLst>
              </p:cNvPr>
              <p:cNvGrpSpPr/>
              <p:nvPr/>
            </p:nvGrpSpPr>
            <p:grpSpPr>
              <a:xfrm>
                <a:off x="9071263" y="1809084"/>
                <a:ext cx="537068" cy="2352310"/>
                <a:chOff x="6612659" y="1823816"/>
                <a:chExt cx="537068" cy="235231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E0D5052-75EB-C242-AADA-EFBC946DBB75}"/>
                    </a:ext>
                  </a:extLst>
                </p:cNvPr>
                <p:cNvSpPr/>
                <p:nvPr/>
              </p:nvSpPr>
              <p:spPr>
                <a:xfrm>
                  <a:off x="6612659" y="18238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1A892CF-712A-2741-AA31-E2F5E7AD08A8}"/>
                    </a:ext>
                  </a:extLst>
                </p:cNvPr>
                <p:cNvSpPr/>
                <p:nvPr/>
              </p:nvSpPr>
              <p:spPr>
                <a:xfrm>
                  <a:off x="6688913" y="279295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381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FBD4CEC1-0066-AB41-8271-6A365ED58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696" y="2319033"/>
                  <a:ext cx="0" cy="4739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8D29D87-942B-0049-8DEA-06B5DDE3E324}"/>
                    </a:ext>
                  </a:extLst>
                </p:cNvPr>
                <p:cNvSpPr/>
                <p:nvPr/>
              </p:nvSpPr>
              <p:spPr>
                <a:xfrm>
                  <a:off x="6616311" y="3663170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53F513A1-54E4-0647-B2DD-25B349C0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789" y="3208952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0E68E0C-BFAC-AF47-AD2C-865464B5AC53}"/>
                  </a:ext>
                </a:extLst>
              </p:cNvPr>
              <p:cNvSpPr/>
              <p:nvPr/>
            </p:nvSpPr>
            <p:spPr>
              <a:xfrm>
                <a:off x="5672696" y="1904623"/>
                <a:ext cx="360117" cy="360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FAD4B783-B7BD-944E-B28E-9F706FC2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095" y="2080294"/>
                <a:ext cx="8066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/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blipFill>
                  <a:blip r:embed="rId21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/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blipFill>
                  <a:blip r:embed="rId2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/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blipFill>
                  <a:blip r:embed="rId2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/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blipFill>
                  <a:blip r:embed="rId2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0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52DA94-B367-3E4A-8A3C-471D2AA47260}"/>
              </a:ext>
            </a:extLst>
          </p:cNvPr>
          <p:cNvSpPr txBox="1">
            <a:spLocks/>
          </p:cNvSpPr>
          <p:nvPr/>
        </p:nvSpPr>
        <p:spPr>
          <a:xfrm>
            <a:off x="0" y="-178420"/>
            <a:ext cx="8709102" cy="1179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/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/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blipFill>
                <a:blip r:embed="rId3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/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/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blipFill>
                <a:blip r:embed="rId5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932250C-4C23-3D44-8590-84996C308FCD}"/>
              </a:ext>
            </a:extLst>
          </p:cNvPr>
          <p:cNvCxnSpPr>
            <a:stCxn id="8" idx="3"/>
            <a:endCxn id="5" idx="2"/>
          </p:cNvCxnSpPr>
          <p:nvPr/>
        </p:nvCxnSpPr>
        <p:spPr>
          <a:xfrm>
            <a:off x="5226204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F5FF0F-7092-9D49-A123-3616A6DD5F73}"/>
              </a:ext>
            </a:extLst>
          </p:cNvPr>
          <p:cNvCxnSpPr/>
          <p:nvPr/>
        </p:nvCxnSpPr>
        <p:spPr>
          <a:xfrm>
            <a:off x="3683620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63D0B2-3C7B-AC49-8FD3-B0EF9FC8C4D7}"/>
              </a:ext>
            </a:extLst>
          </p:cNvPr>
          <p:cNvCxnSpPr/>
          <p:nvPr/>
        </p:nvCxnSpPr>
        <p:spPr>
          <a:xfrm>
            <a:off x="676879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8C7624C-E19F-BB4B-8C28-2527C2FC1D70}"/>
              </a:ext>
            </a:extLst>
          </p:cNvPr>
          <p:cNvCxnSpPr/>
          <p:nvPr/>
        </p:nvCxnSpPr>
        <p:spPr>
          <a:xfrm>
            <a:off x="8311374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/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6EC54BE-1976-F844-89E1-787394820871}"/>
              </a:ext>
            </a:extLst>
          </p:cNvPr>
          <p:cNvCxnSpPr>
            <a:stCxn id="5" idx="4"/>
            <a:endCxn id="15" idx="0"/>
          </p:cNvCxnSpPr>
          <p:nvPr/>
        </p:nvCxnSpPr>
        <p:spPr>
          <a:xfrm>
            <a:off x="6484434" y="2252546"/>
            <a:ext cx="1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/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B09BBB3-800D-7F43-ABDF-8809E8B576A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99266" y="2254054"/>
            <a:ext cx="0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/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blipFill>
                <a:blip r:embed="rId8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DACA0C8-F3E2-094D-9D8C-4841D1E5C735}"/>
              </a:ext>
            </a:extLst>
          </p:cNvPr>
          <p:cNvCxnSpPr/>
          <p:nvPr/>
        </p:nvCxnSpPr>
        <p:spPr>
          <a:xfrm>
            <a:off x="2141035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D26FE54-6020-5B49-A7B0-D997A6737263}"/>
              </a:ext>
            </a:extLst>
          </p:cNvPr>
          <p:cNvCxnSpPr/>
          <p:nvPr/>
        </p:nvCxnSpPr>
        <p:spPr>
          <a:xfrm>
            <a:off x="59845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2310EDC-9B54-8748-95C1-2EF6F2D91ABE}"/>
              </a:ext>
            </a:extLst>
          </p:cNvPr>
          <p:cNvCxnSpPr/>
          <p:nvPr/>
        </p:nvCxnSpPr>
        <p:spPr>
          <a:xfrm>
            <a:off x="5426687" y="1756981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/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F146BD-EBB6-9B41-9326-93CF25D99818}"/>
              </a:ext>
            </a:extLst>
          </p:cNvPr>
          <p:cNvCxnSpPr>
            <a:cxnSpLocks/>
          </p:cNvCxnSpPr>
          <p:nvPr/>
        </p:nvCxnSpPr>
        <p:spPr>
          <a:xfrm flipH="1">
            <a:off x="3795809" y="1754435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/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A72F54-8624-654C-9628-231E4B25B802}"/>
              </a:ext>
            </a:extLst>
          </p:cNvPr>
          <p:cNvCxnSpPr/>
          <p:nvPr/>
        </p:nvCxnSpPr>
        <p:spPr>
          <a:xfrm>
            <a:off x="2313372" y="1755473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/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4A4CB5-6CD3-F04E-89CB-D4CCDDFA9281}"/>
              </a:ext>
            </a:extLst>
          </p:cNvPr>
          <p:cNvCxnSpPr/>
          <p:nvPr/>
        </p:nvCxnSpPr>
        <p:spPr>
          <a:xfrm>
            <a:off x="3838794" y="2134844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/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7FB5E15-F945-0F4B-97B9-9689886297AE}"/>
              </a:ext>
            </a:extLst>
          </p:cNvPr>
          <p:cNvCxnSpPr>
            <a:cxnSpLocks/>
          </p:cNvCxnSpPr>
          <p:nvPr/>
        </p:nvCxnSpPr>
        <p:spPr>
          <a:xfrm flipH="1">
            <a:off x="5411900" y="2154976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/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/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2E9A61-50BC-7C49-BC40-75B6DE8FCFB8}"/>
              </a:ext>
            </a:extLst>
          </p:cNvPr>
          <p:cNvCxnSpPr>
            <a:cxnSpLocks/>
          </p:cNvCxnSpPr>
          <p:nvPr/>
        </p:nvCxnSpPr>
        <p:spPr>
          <a:xfrm flipH="1">
            <a:off x="6898365" y="1757998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/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blipFill>
                <a:blip r:embed="rId15"/>
                <a:stretch>
                  <a:fillRect l="-5195" t="-4167" r="-779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0556C60-2C3B-EC4B-AE53-DCA5824EBCD3}"/>
              </a:ext>
            </a:extLst>
          </p:cNvPr>
          <p:cNvCxnSpPr/>
          <p:nvPr/>
        </p:nvCxnSpPr>
        <p:spPr>
          <a:xfrm flipV="1">
            <a:off x="6638306" y="2421137"/>
            <a:ext cx="0" cy="36441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B2AFD1C-7CE2-9A4D-B671-40C51687C88D}"/>
              </a:ext>
            </a:extLst>
          </p:cNvPr>
          <p:cNvCxnSpPr>
            <a:cxnSpLocks/>
          </p:cNvCxnSpPr>
          <p:nvPr/>
        </p:nvCxnSpPr>
        <p:spPr>
          <a:xfrm>
            <a:off x="6353249" y="2448592"/>
            <a:ext cx="0" cy="34442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/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blipFill>
                <a:blip r:embed="rId16"/>
                <a:stretch>
                  <a:fillRect l="-5128" t="-4348" r="-25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/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blipFill>
                <a:blip r:embed="rId17"/>
                <a:stretch>
                  <a:fillRect l="-3125" t="-6667" r="-15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/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00DF5AFC-3A51-1A44-B6DD-16D15BD8DBAB}"/>
              </a:ext>
            </a:extLst>
          </p:cNvPr>
          <p:cNvSpPr txBox="1"/>
          <p:nvPr/>
        </p:nvSpPr>
        <p:spPr>
          <a:xfrm>
            <a:off x="247162" y="323566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/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blipFill>
                <a:blip r:embed="rId19"/>
                <a:stretch>
                  <a:fillRect l="-1873" t="-82418" b="-8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/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blipFill>
                <a:blip r:embed="rId20"/>
                <a:stretch>
                  <a:fillRect t="-82418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/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43D23965-117E-744A-B3C7-A55243DA07E7}"/>
              </a:ext>
            </a:extLst>
          </p:cNvPr>
          <p:cNvSpPr/>
          <p:nvPr/>
        </p:nvSpPr>
        <p:spPr>
          <a:xfrm>
            <a:off x="6727435" y="2306777"/>
            <a:ext cx="973870" cy="6660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3321F9-D5D3-8E47-BE9E-847141E5FDF1}"/>
              </a:ext>
            </a:extLst>
          </p:cNvPr>
          <p:cNvSpPr txBox="1"/>
          <p:nvPr/>
        </p:nvSpPr>
        <p:spPr>
          <a:xfrm>
            <a:off x="7233020" y="2970458"/>
            <a:ext cx="3095719" cy="36933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The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real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value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remains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unknow</a:t>
            </a:r>
            <a:endParaRPr kumimoji="1" lang="zh-CN" altLang="en-US" dirty="0" err="1">
              <a:solidFill>
                <a:srgbClr val="FFC00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/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Times" pitchFamily="2" charset="0"/>
                  </a:rPr>
                  <a:t>    </a:t>
                </a:r>
                <a:r>
                  <a:rPr kumimoji="1" lang="en-US" altLang="zh-CN" dirty="0">
                    <a:latin typeface="Times" pitchFamily="2" charset="0"/>
                  </a:rPr>
                  <a:t>However,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final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message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which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equals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endParaRPr kumimoji="1" lang="en-US" altLang="zh-CN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prior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probability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of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i.e.,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blipFill>
                <a:blip r:embed="rId22"/>
                <a:stretch>
                  <a:fillRect t="-3509" b="-5263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4FC7AF9-6FA5-074D-82D2-C72F08FA2781}"/>
              </a:ext>
            </a:extLst>
          </p:cNvPr>
          <p:cNvSpPr txBox="1"/>
          <p:nvPr/>
        </p:nvSpPr>
        <p:spPr>
          <a:xfrm>
            <a:off x="3579430" y="616213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8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1" y="188451"/>
            <a:ext cx="4976675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br>
              <a:rPr kumimoji="1" lang="en-US" altLang="zh-CN" dirty="0"/>
            </a:b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/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/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4F62E307-E58F-1F4B-B70B-37D61002F97D}"/>
              </a:ext>
            </a:extLst>
          </p:cNvPr>
          <p:cNvSpPr txBox="1"/>
          <p:nvPr/>
        </p:nvSpPr>
        <p:spPr>
          <a:xfrm>
            <a:off x="605650" y="1755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/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blipFill>
                <a:blip r:embed="rId4"/>
                <a:stretch>
                  <a:fillRect l="-988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/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/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blipFill>
                <a:blip r:embed="rId6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/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blipFill>
                <a:blip r:embed="rId7"/>
                <a:stretch>
                  <a:fillRect l="-3150" r="-236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/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/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blipFill>
                <a:blip r:embed="rId9"/>
                <a:stretch>
                  <a:fillRect l="-1337" t="-100000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7282649-26AF-6B4A-93A8-33668D25BA61}"/>
              </a:ext>
            </a:extLst>
          </p:cNvPr>
          <p:cNvGrpSpPr/>
          <p:nvPr/>
        </p:nvGrpSpPr>
        <p:grpSpPr>
          <a:xfrm>
            <a:off x="4558168" y="224034"/>
            <a:ext cx="6956738" cy="3992067"/>
            <a:chOff x="2847678" y="208226"/>
            <a:chExt cx="6956738" cy="3992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/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t="-8696" r="-1224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/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545" t="-4348" r="-10606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4C873E8-CAA5-2C41-8D66-1332AEB11E60}"/>
                </a:ext>
              </a:extLst>
            </p:cNvPr>
            <p:cNvSpPr txBox="1"/>
            <p:nvPr/>
          </p:nvSpPr>
          <p:spPr>
            <a:xfrm>
              <a:off x="6118276" y="20822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Only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need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to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solve</a:t>
              </a:r>
              <a:endParaRPr kumimoji="1" lang="zh-CN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/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082" t="-4348" r="-1224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/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955" t="-8696" r="-895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4AA1FB-AA7B-F94E-AF3B-36F5D386C626}"/>
                </a:ext>
              </a:extLst>
            </p:cNvPr>
            <p:cNvSpPr/>
            <p:nvPr/>
          </p:nvSpPr>
          <p:spPr>
            <a:xfrm>
              <a:off x="5246974" y="629897"/>
              <a:ext cx="2012575" cy="400596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A59289-E715-EF4A-8E04-B97198DAB00A}"/>
                </a:ext>
              </a:extLst>
            </p:cNvPr>
            <p:cNvSpPr/>
            <p:nvPr/>
          </p:nvSpPr>
          <p:spPr>
            <a:xfrm>
              <a:off x="4819362" y="106517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/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DB3A6E-AAB2-8C40-AB6E-3D4CE39FFFD0}"/>
                </a:ext>
              </a:extLst>
            </p:cNvPr>
            <p:cNvSpPr/>
            <p:nvPr/>
          </p:nvSpPr>
          <p:spPr>
            <a:xfrm>
              <a:off x="3687683" y="1079270"/>
              <a:ext cx="504911" cy="452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/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348621D-AC9B-F046-AC10-C3422BE87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47678" y="1312662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72A2D92-AB16-0A4E-AEB2-2DD9AE7CF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192594" y="1305659"/>
              <a:ext cx="646354" cy="1599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99F1A91-BED8-534B-BC35-C270EF702D3B}"/>
                </a:ext>
              </a:extLst>
            </p:cNvPr>
            <p:cNvCxnSpPr>
              <a:cxnSpLocks/>
              <a:stCxn id="9" idx="4"/>
              <a:endCxn id="58" idx="0"/>
            </p:cNvCxnSpPr>
            <p:nvPr/>
          </p:nvCxnSpPr>
          <p:spPr>
            <a:xfrm flipH="1">
              <a:off x="4904295" y="1578135"/>
              <a:ext cx="171545" cy="113655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8458F6-0BAA-4748-AEB9-F59F3417ADCD}"/>
                </a:ext>
              </a:extLst>
            </p:cNvPr>
            <p:cNvSpPr/>
            <p:nvPr/>
          </p:nvSpPr>
          <p:spPr>
            <a:xfrm>
              <a:off x="4599172" y="3590047"/>
              <a:ext cx="610246" cy="6102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/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D2530B4-C309-564B-B03B-060A8238D60E}"/>
                </a:ext>
              </a:extLst>
            </p:cNvPr>
            <p:cNvCxnSpPr>
              <a:cxnSpLocks/>
              <a:stCxn id="58" idx="2"/>
              <a:endCxn id="53" idx="0"/>
            </p:cNvCxnSpPr>
            <p:nvPr/>
          </p:nvCxnSpPr>
          <p:spPr>
            <a:xfrm>
              <a:off x="4904295" y="3132657"/>
              <a:ext cx="0" cy="45739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861F38-06BB-5147-B22C-7376FAB9BAB2}"/>
                </a:ext>
              </a:extLst>
            </p:cNvPr>
            <p:cNvSpPr/>
            <p:nvPr/>
          </p:nvSpPr>
          <p:spPr>
            <a:xfrm>
              <a:off x="4597075" y="2714693"/>
              <a:ext cx="614440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/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6250" r="-78125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6F8205F-FADE-A442-9120-406C67262D9A}"/>
                </a:ext>
              </a:extLst>
            </p:cNvPr>
            <p:cNvSpPr/>
            <p:nvPr/>
          </p:nvSpPr>
          <p:spPr>
            <a:xfrm>
              <a:off x="7311889" y="1065177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/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AA3CBFB-10BF-9844-A8AE-C83C2CCEC33A}"/>
                </a:ext>
              </a:extLst>
            </p:cNvPr>
            <p:cNvCxnSpPr>
              <a:cxnSpLocks/>
            </p:cNvCxnSpPr>
            <p:nvPr/>
          </p:nvCxnSpPr>
          <p:spPr>
            <a:xfrm>
              <a:off x="6505288" y="1312440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AF6406EA-0DD8-9A48-91CB-47BF6788C56D}"/>
                </a:ext>
              </a:extLst>
            </p:cNvPr>
            <p:cNvCxnSpPr>
              <a:cxnSpLocks/>
              <a:stCxn id="76" idx="4"/>
              <a:endCxn id="83" idx="0"/>
            </p:cNvCxnSpPr>
            <p:nvPr/>
          </p:nvCxnSpPr>
          <p:spPr>
            <a:xfrm flipH="1">
              <a:off x="7394897" y="1578133"/>
              <a:ext cx="173470" cy="11311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97B0895-E2F5-FD42-A822-5D3B0603A6D0}"/>
                </a:ext>
              </a:extLst>
            </p:cNvPr>
            <p:cNvSpPr/>
            <p:nvPr/>
          </p:nvSpPr>
          <p:spPr>
            <a:xfrm>
              <a:off x="7133771" y="358142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/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7676633F-5A70-3048-8CE2-F2127CE6C619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7390249" y="3127203"/>
              <a:ext cx="4648" cy="440259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213183F-73D6-C445-9F61-1E707A472E32}"/>
                </a:ext>
              </a:extLst>
            </p:cNvPr>
            <p:cNvSpPr/>
            <p:nvPr/>
          </p:nvSpPr>
          <p:spPr>
            <a:xfrm>
              <a:off x="7185915" y="2709239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/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blipFill>
                  <a:blip r:embed="rId20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0E68E0C-BFAC-AF47-AD2C-865464B5AC53}"/>
                </a:ext>
              </a:extLst>
            </p:cNvPr>
            <p:cNvSpPr/>
            <p:nvPr/>
          </p:nvSpPr>
          <p:spPr>
            <a:xfrm>
              <a:off x="6151243" y="1145986"/>
              <a:ext cx="360117" cy="36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/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AD4B783-B7BD-944E-B28E-9F706FC245B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642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/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9E3D1610-3D39-6D4F-B62D-EC7BDFE5AD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38330" y="1326045"/>
              <a:ext cx="66608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F93E714-E0B4-1F43-BB29-572C0E24773A}"/>
                </a:ext>
              </a:extLst>
            </p:cNvPr>
            <p:cNvSpPr/>
            <p:nvPr/>
          </p:nvSpPr>
          <p:spPr>
            <a:xfrm>
              <a:off x="8625374" y="1145986"/>
              <a:ext cx="512956" cy="36011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/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7EB6CCE3-6EED-1F46-AADD-6AD637F3A2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773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DAD1079-3782-9E44-AF93-09049DB114F8}"/>
                </a:ext>
              </a:extLst>
            </p:cNvPr>
            <p:cNvCxnSpPr/>
            <p:nvPr/>
          </p:nvCxnSpPr>
          <p:spPr>
            <a:xfrm>
              <a:off x="6661431" y="1184444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4AC263-5AF9-0D41-B848-3D1030BAF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723" y="1184444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9FD96659-265F-B84A-80E2-9E3F60BFAEF4}"/>
                </a:ext>
              </a:extLst>
            </p:cNvPr>
            <p:cNvCxnSpPr/>
            <p:nvPr/>
          </p:nvCxnSpPr>
          <p:spPr>
            <a:xfrm>
              <a:off x="5462047" y="1421382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/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167" t="-4348" r="-833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C99DE8C1-08F7-2948-9366-57880F58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880" y="143751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/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909" t="-4348" r="-1272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5C8E9DEB-49C8-E249-91C7-A592596B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266" y="1186051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9D9D7560-DE80-5C45-AD9B-4B8DB48CB984}"/>
                </a:ext>
              </a:extLst>
            </p:cNvPr>
            <p:cNvCxnSpPr/>
            <p:nvPr/>
          </p:nvCxnSpPr>
          <p:spPr>
            <a:xfrm>
              <a:off x="7994590" y="1422989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/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5455" t="-4348" r="-1090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DEB56081-E1B3-6B48-BD41-4CD227948C1F}"/>
                </a:ext>
              </a:extLst>
            </p:cNvPr>
            <p:cNvCxnSpPr/>
            <p:nvPr/>
          </p:nvCxnSpPr>
          <p:spPr>
            <a:xfrm>
              <a:off x="4267677" y="1165287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19A76B6D-FB72-384B-B4E3-A2A705538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126" y="1418361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/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219" t="-4348" r="-821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A6ADFC97-8325-444F-B9B7-00D52FC422B7}"/>
                </a:ext>
              </a:extLst>
            </p:cNvPr>
            <p:cNvCxnSpPr>
              <a:cxnSpLocks/>
              <a:stCxn id="9" idx="4"/>
              <a:endCxn id="140" idx="0"/>
            </p:cNvCxnSpPr>
            <p:nvPr/>
          </p:nvCxnSpPr>
          <p:spPr>
            <a:xfrm>
              <a:off x="5075840" y="1578135"/>
              <a:ext cx="784651" cy="7679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A4B8BF5-2733-174D-9DF7-19A537498D9F}"/>
                </a:ext>
              </a:extLst>
            </p:cNvPr>
            <p:cNvSpPr txBox="1"/>
            <p:nvPr/>
          </p:nvSpPr>
          <p:spPr>
            <a:xfrm>
              <a:off x="5039225" y="19646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DD52F73-6752-764E-A503-54E4E8D04491}"/>
                </a:ext>
              </a:extLst>
            </p:cNvPr>
            <p:cNvSpPr/>
            <p:nvPr/>
          </p:nvSpPr>
          <p:spPr>
            <a:xfrm>
              <a:off x="5483375" y="2346076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/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blipFill>
                  <a:blip r:embed="rId28"/>
                  <a:stretch>
                    <a:fillRect l="-3125" r="-10312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E6CC465-5818-0146-B9D9-EC28543DA623}"/>
                </a:ext>
              </a:extLst>
            </p:cNvPr>
            <p:cNvSpPr/>
            <p:nvPr/>
          </p:nvSpPr>
          <p:spPr>
            <a:xfrm>
              <a:off x="5560808" y="3230167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/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blipFill>
                  <a:blip r:embed="rId29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DF0BC28F-F1F2-7242-9AFC-6C1BE61C81EB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>
              <a:off x="5865931" y="2772777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C7BCFD5-D915-554E-B8D3-1C643E4C86E6}"/>
                </a:ext>
              </a:extLst>
            </p:cNvPr>
            <p:cNvCxnSpPr>
              <a:cxnSpLocks/>
              <a:stCxn id="76" idx="4"/>
              <a:endCxn id="150" idx="0"/>
            </p:cNvCxnSpPr>
            <p:nvPr/>
          </p:nvCxnSpPr>
          <p:spPr>
            <a:xfrm>
              <a:off x="7568367" y="1578133"/>
              <a:ext cx="803474" cy="7644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297A48C-B0B6-D541-93BE-6C51709F3B85}"/>
                </a:ext>
              </a:extLst>
            </p:cNvPr>
            <p:cNvSpPr/>
            <p:nvPr/>
          </p:nvSpPr>
          <p:spPr>
            <a:xfrm>
              <a:off x="7994725" y="2342562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/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blipFill>
                  <a:blip r:embed="rId30"/>
                  <a:stretch>
                    <a:fillRect l="-3125" r="-46875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6437633-2376-E243-A484-8D7CE8D7D34C}"/>
                </a:ext>
              </a:extLst>
            </p:cNvPr>
            <p:cNvSpPr/>
            <p:nvPr/>
          </p:nvSpPr>
          <p:spPr>
            <a:xfrm>
              <a:off x="8072158" y="3226653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/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2DF06C93-7A5E-B14B-B78E-829D7F53744E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>
              <a:off x="8377281" y="2769263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48767A0-3CE5-6145-B218-521F7F304135}"/>
                </a:ext>
              </a:extLst>
            </p:cNvPr>
            <p:cNvSpPr txBox="1"/>
            <p:nvPr/>
          </p:nvSpPr>
          <p:spPr>
            <a:xfrm>
              <a:off x="7611024" y="19826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8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4" y="-285330"/>
            <a:ext cx="11620500" cy="1325563"/>
          </a:xfrm>
        </p:spPr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Factor graph Part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/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7030A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文本框 168">
            <a:extLst>
              <a:ext uri="{FF2B5EF4-FFF2-40B4-BE49-F238E27FC236}">
                <a16:creationId xmlns:a16="http://schemas.microsoft.com/office/drawing/2014/main" id="{A2483038-6750-BD46-801A-71515684E941}"/>
              </a:ext>
            </a:extLst>
          </p:cNvPr>
          <p:cNvSpPr txBox="1"/>
          <p:nvPr/>
        </p:nvSpPr>
        <p:spPr>
          <a:xfrm>
            <a:off x="22903" y="308588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Times" pitchFamily="2" charset="0"/>
              </a:rPr>
              <a:t>Forward/backward:</a:t>
            </a:r>
            <a:endParaRPr kumimoji="1" lang="zh-CN" altLang="en-US" sz="2400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/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B7924C-B72D-784D-8419-73C9A0564232}"/>
              </a:ext>
            </a:extLst>
          </p:cNvPr>
          <p:cNvGrpSpPr/>
          <p:nvPr/>
        </p:nvGrpSpPr>
        <p:grpSpPr>
          <a:xfrm>
            <a:off x="7908972" y="365153"/>
            <a:ext cx="3909696" cy="3304780"/>
            <a:chOff x="5029200" y="903736"/>
            <a:chExt cx="3909696" cy="330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/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blipFill>
                  <a:blip r:embed="rId5"/>
                  <a:stretch>
                    <a:fillRect l="-73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/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CE4A50B-AA27-C944-9FD4-EEAD1F3EADD8}"/>
                </a:ext>
              </a:extLst>
            </p:cNvPr>
            <p:cNvCxnSpPr>
              <a:cxnSpLocks/>
              <a:stCxn id="3" idx="6"/>
              <a:endCxn id="85" idx="1"/>
            </p:cNvCxnSpPr>
            <p:nvPr/>
          </p:nvCxnSpPr>
          <p:spPr>
            <a:xfrm>
              <a:off x="5570297" y="3699000"/>
              <a:ext cx="1051408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215EDE4-44E5-A84D-ABC8-B23BDBB7A6C9}"/>
                </a:ext>
              </a:extLst>
            </p:cNvPr>
            <p:cNvCxnSpPr>
              <a:cxnSpLocks/>
              <a:stCxn id="85" idx="0"/>
              <a:endCxn id="87" idx="5"/>
            </p:cNvCxnSpPr>
            <p:nvPr/>
          </p:nvCxnSpPr>
          <p:spPr>
            <a:xfrm flipH="1" flipV="1">
              <a:off x="6016758" y="2548646"/>
              <a:ext cx="951147" cy="880354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/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88036F-7583-4C41-948E-91A022DEC787}"/>
                </a:ext>
              </a:extLst>
            </p:cNvPr>
            <p:cNvSpPr txBox="1"/>
            <p:nvPr/>
          </p:nvSpPr>
          <p:spPr>
            <a:xfrm>
              <a:off x="6725507" y="2576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BF0A7792-D7B7-2442-9E52-C5C66F854BE7}"/>
                </a:ext>
              </a:extLst>
            </p:cNvPr>
            <p:cNvCxnSpPr>
              <a:cxnSpLocks/>
              <a:stCxn id="85" idx="0"/>
              <a:endCxn id="92" idx="3"/>
            </p:cNvCxnSpPr>
            <p:nvPr/>
          </p:nvCxnSpPr>
          <p:spPr>
            <a:xfrm flipV="1">
              <a:off x="6967905" y="2551585"/>
              <a:ext cx="881849" cy="877415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/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A37E2E3-DDCB-5E41-86FF-35CE6E79538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7314105" y="3699000"/>
              <a:ext cx="10512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/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2AEAB19-477C-4647-92B4-A61C3A774C7E}"/>
                </a:ext>
              </a:extLst>
            </p:cNvPr>
            <p:cNvCxnSpPr>
              <a:stCxn id="87" idx="0"/>
            </p:cNvCxnSpPr>
            <p:nvPr/>
          </p:nvCxnSpPr>
          <p:spPr>
            <a:xfrm flipH="1" flipV="1">
              <a:off x="5825451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654C4AE-F049-114E-A622-1BDE365B190B}"/>
                </a:ext>
              </a:extLst>
            </p:cNvPr>
            <p:cNvCxnSpPr/>
            <p:nvPr/>
          </p:nvCxnSpPr>
          <p:spPr>
            <a:xfrm flipH="1" flipV="1">
              <a:off x="8041060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/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/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/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4348" r="-1132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/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t="-8696" r="-857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C1E40DE4-6A9A-384E-889D-6FE43AAF5910}"/>
                </a:ext>
              </a:extLst>
            </p:cNvPr>
            <p:cNvCxnSpPr/>
            <p:nvPr/>
          </p:nvCxnSpPr>
          <p:spPr>
            <a:xfrm>
              <a:off x="7635895" y="3545077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510703F-9342-7341-B460-1ABF129FC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143" y="3555577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CC26FF9B-1652-AC4A-A427-966EC1D239F8}"/>
                </a:ext>
              </a:extLst>
            </p:cNvPr>
            <p:cNvCxnSpPr/>
            <p:nvPr/>
          </p:nvCxnSpPr>
          <p:spPr>
            <a:xfrm>
              <a:off x="5846982" y="3862998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/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286" t="-8696" r="-1000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7DBF75B6-F960-014C-AD9D-E33487A17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344" y="386299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/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321" t="-9091" r="-13208" b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D8F8B7F-8600-C94B-BFBC-3625870C11EA}"/>
                </a:ext>
              </a:extLst>
            </p:cNvPr>
            <p:cNvCxnSpPr/>
            <p:nvPr/>
          </p:nvCxnSpPr>
          <p:spPr>
            <a:xfrm>
              <a:off x="6296399" y="2548646"/>
              <a:ext cx="671506" cy="599854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/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AD339708-DD3C-5A4C-8935-0CC1B8E92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007" y="2582963"/>
              <a:ext cx="597337" cy="564068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/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/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F2074E06-3329-7948-AB0D-26BC02B0B8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97" y="1542793"/>
              <a:ext cx="0" cy="44624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/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DE3F8004-C2CB-A14B-97B4-041D426D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34" y="1517939"/>
              <a:ext cx="8677" cy="437081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/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本框 178">
            <a:extLst>
              <a:ext uri="{FF2B5EF4-FFF2-40B4-BE49-F238E27FC236}">
                <a16:creationId xmlns:a16="http://schemas.microsoft.com/office/drawing/2014/main" id="{C11A604F-C5F6-574C-87AF-E0BABFC039C7}"/>
              </a:ext>
            </a:extLst>
          </p:cNvPr>
          <p:cNvSpPr txBox="1"/>
          <p:nvPr/>
        </p:nvSpPr>
        <p:spPr>
          <a:xfrm>
            <a:off x="7044633" y="432201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/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/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blipFill>
                <a:blip r:embed="rId24"/>
                <a:stretch>
                  <a:fillRect l="-3937" r="-15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/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/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/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17EC-6EFC-4F47-8B11-478925496648}"/>
              </a:ext>
            </a:extLst>
          </p:cNvPr>
          <p:cNvGrpSpPr/>
          <p:nvPr/>
        </p:nvGrpSpPr>
        <p:grpSpPr>
          <a:xfrm>
            <a:off x="22903" y="889315"/>
            <a:ext cx="7303075" cy="1054243"/>
            <a:chOff x="-43244" y="573559"/>
            <a:chExt cx="7303075" cy="105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/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0A60B6-0DAD-4901-8D66-02B928BD0807}"/>
                </a:ext>
              </a:extLst>
            </p:cNvPr>
            <p:cNvSpPr/>
            <p:nvPr/>
          </p:nvSpPr>
          <p:spPr>
            <a:xfrm>
              <a:off x="3832177" y="573559"/>
              <a:ext cx="3255763" cy="105424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8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 A &amp; Module 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/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blipFill>
                <a:blip r:embed="rId4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E5147DD-8E90-41AE-A6E6-FB86F6346857}"/>
              </a:ext>
            </a:extLst>
          </p:cNvPr>
          <p:cNvSpPr txBox="1"/>
          <p:nvPr/>
        </p:nvSpPr>
        <p:spPr>
          <a:xfrm>
            <a:off x="359563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/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E2F7012-AD21-4747-953D-62AD519185E5}"/>
              </a:ext>
            </a:extLst>
          </p:cNvPr>
          <p:cNvSpPr txBox="1"/>
          <p:nvPr/>
        </p:nvSpPr>
        <p:spPr>
          <a:xfrm>
            <a:off x="359563" y="3190515"/>
            <a:ext cx="134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Calculation: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/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VBI update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blipFill>
                <a:blip r:embed="rId7"/>
                <a:stretch>
                  <a:fillRect l="-1874"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122CA0F-D5EA-4DDD-B491-431D249C8531}"/>
              </a:ext>
            </a:extLst>
          </p:cNvPr>
          <p:cNvGrpSpPr/>
          <p:nvPr/>
        </p:nvGrpSpPr>
        <p:grpSpPr>
          <a:xfrm>
            <a:off x="3062111" y="541270"/>
            <a:ext cx="7051645" cy="2987619"/>
            <a:chOff x="3062111" y="541270"/>
            <a:chExt cx="7051645" cy="29876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B92157-C4B7-448D-874B-F3BA70F9622E}"/>
                </a:ext>
              </a:extLst>
            </p:cNvPr>
            <p:cNvGrpSpPr/>
            <p:nvPr/>
          </p:nvGrpSpPr>
          <p:grpSpPr>
            <a:xfrm>
              <a:off x="3062111" y="1288347"/>
              <a:ext cx="1992137" cy="2006926"/>
              <a:chOff x="1642775" y="2629015"/>
              <a:chExt cx="1992137" cy="200692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676D2C3-097C-407B-A6B3-69DB9FB881F2}"/>
                  </a:ext>
                </a:extLst>
              </p:cNvPr>
              <p:cNvSpPr/>
              <p:nvPr/>
            </p:nvSpPr>
            <p:spPr>
              <a:xfrm>
                <a:off x="1658924" y="2690578"/>
                <a:ext cx="1975988" cy="19453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93CE2C-4B3B-4C5F-AEB1-76561569AD4F}"/>
                  </a:ext>
                </a:extLst>
              </p:cNvPr>
              <p:cNvSpPr txBox="1"/>
              <p:nvPr/>
            </p:nvSpPr>
            <p:spPr>
              <a:xfrm>
                <a:off x="1642775" y="262901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DF030B-A21F-4CD6-AA4A-45FBBA6F6DAF}"/>
                </a:ext>
              </a:extLst>
            </p:cNvPr>
            <p:cNvGrpSpPr/>
            <p:nvPr/>
          </p:nvGrpSpPr>
          <p:grpSpPr>
            <a:xfrm>
              <a:off x="7515336" y="1349910"/>
              <a:ext cx="1798820" cy="1708879"/>
              <a:chOff x="1836092" y="2690578"/>
              <a:chExt cx="1798820" cy="170887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3A305C5-8FDE-4171-94D3-0ABC72356CCD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Forward/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Backward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MP</a:t>
                </a:r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F38C74-5EBE-472C-B968-051305762A43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/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4">
              <a:extLst>
                <a:ext uri="{FF2B5EF4-FFF2-40B4-BE49-F238E27FC236}">
                  <a16:creationId xmlns:a16="http://schemas.microsoft.com/office/drawing/2014/main" id="{7557B81A-C048-496B-97E8-2F9FB6E7E5D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6177360" y="1689952"/>
              <a:ext cx="0" cy="1000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A4A9CB-9778-455F-949A-2F0BE9FBB5FD}"/>
                </a:ext>
              </a:extLst>
            </p:cNvPr>
            <p:cNvGrpSpPr/>
            <p:nvPr/>
          </p:nvGrpSpPr>
          <p:grpSpPr>
            <a:xfrm>
              <a:off x="5868441" y="2690636"/>
              <a:ext cx="617838" cy="450985"/>
              <a:chOff x="4247618" y="3949465"/>
              <a:chExt cx="617838" cy="450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CCC3E28-4FAA-4E1A-BA3C-EB398333E506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F7EE20-EBFD-45ED-9CE4-BE8CE62C1F93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14" name="直线箭头连接符 25">
              <a:extLst>
                <a:ext uri="{FF2B5EF4-FFF2-40B4-BE49-F238E27FC236}">
                  <a16:creationId xmlns:a16="http://schemas.microsoft.com/office/drawing/2014/main" id="{A5125E41-8351-499D-9D29-10EC363705BD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>
              <a:off x="4620817" y="2913484"/>
              <a:ext cx="1247624" cy="2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30">
              <a:extLst>
                <a:ext uri="{FF2B5EF4-FFF2-40B4-BE49-F238E27FC236}">
                  <a16:creationId xmlns:a16="http://schemas.microsoft.com/office/drawing/2014/main" id="{5DB1F870-63A1-444A-AE0C-65FFCEC6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79" y="2925941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/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blipFill>
                  <a:blip r:embed="rId9"/>
                  <a:stretch>
                    <a:fillRect b="-2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919B6B-8427-440E-BC0F-76CBBA16E109}"/>
                </a:ext>
              </a:extLst>
            </p:cNvPr>
            <p:cNvSpPr/>
            <p:nvPr/>
          </p:nvSpPr>
          <p:spPr>
            <a:xfrm>
              <a:off x="6177360" y="1020444"/>
              <a:ext cx="1227516" cy="611207"/>
            </a:xfrm>
            <a:prstGeom prst="ellipse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3992D62-B79D-4F65-9593-F0834AA03225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7225110" y="928658"/>
              <a:ext cx="330120" cy="181295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/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dirty="0">
                      <a:latin typeface="Times" pitchFamily="2" charset="0"/>
                    </a:rPr>
                    <a:t>Contains information of</a:t>
                  </a:r>
                </a:p>
                <a:p>
                  <a:pPr algn="l"/>
                  <a:r>
                    <a:rPr kumimoji="1" lang="en-US" altLang="zh-CN" dirty="0">
                      <a:highlight>
                        <a:srgbClr val="FFFF00"/>
                      </a:highlight>
                      <a:latin typeface="Times" pitchFamily="2" charset="0"/>
                    </a:rPr>
                    <a:t>Prior probability </a:t>
                  </a:r>
                  <a:r>
                    <a:rPr kumimoji="1" lang="en-US" altLang="zh-CN" dirty="0">
                      <a:latin typeface="Times" pitchFamily="2" charset="0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blipFill>
                  <a:blip r:embed="rId10"/>
                  <a:stretch>
                    <a:fillRect l="-2113" t="-5556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3EECDBD-9C17-462C-8FAD-4191185BB08B}"/>
                </a:ext>
              </a:extLst>
            </p:cNvPr>
            <p:cNvSpPr/>
            <p:nvPr/>
          </p:nvSpPr>
          <p:spPr>
            <a:xfrm>
              <a:off x="3459480" y="2035921"/>
              <a:ext cx="1180019" cy="4509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calculate</a:t>
              </a:r>
              <a:endParaRPr kumimoji="1" lang="zh-CN" alt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86A855DF-CC62-4BE8-A48D-97D7E24E9708}"/>
                </a:ext>
              </a:extLst>
            </p:cNvPr>
            <p:cNvSpPr/>
            <p:nvPr/>
          </p:nvSpPr>
          <p:spPr>
            <a:xfrm>
              <a:off x="3482400" y="2732400"/>
              <a:ext cx="1138417" cy="36216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5A45316D-E1CD-4C35-B789-D64CC197AA68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4049491" y="1689953"/>
              <a:ext cx="3465847" cy="3459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C3D67662-8FF9-4DFF-B220-A096E7B1F875}"/>
                </a:ext>
              </a:extLst>
            </p:cNvPr>
            <p:cNvCxnSpPr>
              <a:stCxn id="37" idx="1"/>
            </p:cNvCxnSpPr>
            <p:nvPr/>
          </p:nvCxnSpPr>
          <p:spPr>
            <a:xfrm rot="10800000" flipH="1">
              <a:off x="3482399" y="1690584"/>
              <a:ext cx="548407" cy="1222901"/>
            </a:xfrm>
            <a:prstGeom prst="bentConnector4">
              <a:avLst>
                <a:gd name="adj1" fmla="val -41684"/>
                <a:gd name="adj2" fmla="val 99775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3C616F-DB01-4AA6-B640-E891E43BD015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049490" y="2486906"/>
              <a:ext cx="2119" cy="245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9CEA3-9706-49BD-9117-6869BD63F360}"/>
              </a:ext>
            </a:extLst>
          </p:cNvPr>
          <p:cNvSpPr txBox="1"/>
          <p:nvPr/>
        </p:nvSpPr>
        <p:spPr>
          <a:xfrm>
            <a:off x="359563" y="5401522"/>
            <a:ext cx="229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Output according to the Sum-Product rule: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/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/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E21C507-F793-4477-B679-EDDBD583E69D}"/>
              </a:ext>
            </a:extLst>
          </p:cNvPr>
          <p:cNvSpPr txBox="1"/>
          <p:nvPr/>
        </p:nvSpPr>
        <p:spPr>
          <a:xfrm>
            <a:off x="9692654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/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3CB1074-0AA0-46A1-8FE7-48705B1A3905}"/>
              </a:ext>
            </a:extLst>
          </p:cNvPr>
          <p:cNvSpPr txBox="1"/>
          <p:nvPr/>
        </p:nvSpPr>
        <p:spPr>
          <a:xfrm>
            <a:off x="9692654" y="2471989"/>
            <a:ext cx="2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 massage passing:</a:t>
            </a:r>
            <a:endParaRPr kumimoji="1" lang="zh-CN" altLang="en-US" dirty="0" err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/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First initialize the estimation of posteriors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>
                  <a:latin typeface="Times" pitchFamily="2" charset="0"/>
                </a:endParaRPr>
              </a:p>
              <a:p>
                <a:r>
                  <a:rPr kumimoji="1" lang="en-US" altLang="zh-CN" dirty="0">
                    <a:latin typeface="Times" pitchFamily="2" charset="0"/>
                  </a:rPr>
                  <a:t>(in the first outer-iteration, according to the prior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(in the rest outer-iterations, according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 in the last iteration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blipFill>
                <a:blip r:embed="rId3"/>
                <a:stretch>
                  <a:fillRect l="-643" t="-12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1036D95-4965-3449-8D04-238C3B947329}"/>
              </a:ext>
            </a:extLst>
          </p:cNvPr>
          <p:cNvSpPr txBox="1"/>
          <p:nvPr/>
        </p:nvSpPr>
        <p:spPr>
          <a:xfrm>
            <a:off x="267855" y="23230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Initialization (first step): 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/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/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/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/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/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/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algn="l"/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/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/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/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/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/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blipFill>
                <a:blip r:embed="rId1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/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/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036F927-0DF6-BD4D-8EEC-E31DFF14B618}"/>
              </a:ext>
            </a:extLst>
          </p:cNvPr>
          <p:cNvSpPr txBox="1"/>
          <p:nvPr/>
        </p:nvSpPr>
        <p:spPr>
          <a:xfrm>
            <a:off x="8884621" y="48437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First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87C45F-4BFC-2048-BD94-F6C3A0303740}"/>
              </a:ext>
            </a:extLst>
          </p:cNvPr>
          <p:cNvSpPr txBox="1"/>
          <p:nvPr/>
        </p:nvSpPr>
        <p:spPr>
          <a:xfrm>
            <a:off x="9222125" y="344054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Second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929387-2BD6-B146-8A6C-F74B21289CA5}"/>
              </a:ext>
            </a:extLst>
          </p:cNvPr>
          <p:cNvSpPr txBox="1"/>
          <p:nvPr/>
        </p:nvSpPr>
        <p:spPr>
          <a:xfrm>
            <a:off x="9740001" y="20898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 last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3)(</a:t>
            </a:r>
            <a:r>
              <a:rPr kumimoji="1" lang="en-US" altLang="zh-CN" dirty="0">
                <a:solidFill>
                  <a:srgbClr val="FF0000"/>
                </a:solidFill>
              </a:rPr>
              <a:t>not available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B89FF59-862E-41EC-8E51-077F26BEE589}"/>
              </a:ext>
            </a:extLst>
          </p:cNvPr>
          <p:cNvGrpSpPr/>
          <p:nvPr/>
        </p:nvGrpSpPr>
        <p:grpSpPr>
          <a:xfrm>
            <a:off x="107661" y="935295"/>
            <a:ext cx="11869070" cy="5665673"/>
            <a:chOff x="107661" y="935295"/>
            <a:chExt cx="11869070" cy="5665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99C91-5B2A-2049-8ECB-E59069896F59}"/>
                </a:ext>
              </a:extLst>
            </p:cNvPr>
            <p:cNvSpPr/>
            <p:nvPr/>
          </p:nvSpPr>
          <p:spPr>
            <a:xfrm>
              <a:off x="1822977" y="935295"/>
              <a:ext cx="6054810" cy="4547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C21C79-CAEA-F246-B80E-47AA94D5628F}"/>
                </a:ext>
              </a:extLst>
            </p:cNvPr>
            <p:cNvSpPr/>
            <p:nvPr/>
          </p:nvSpPr>
          <p:spPr>
            <a:xfrm>
              <a:off x="107661" y="2053681"/>
              <a:ext cx="6054810" cy="4547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393BC5-9430-FA44-B0F6-66C37AEB6BF4}"/>
                </a:ext>
              </a:extLst>
            </p:cNvPr>
            <p:cNvSpPr txBox="1"/>
            <p:nvPr/>
          </p:nvSpPr>
          <p:spPr>
            <a:xfrm>
              <a:off x="328867" y="2197896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k=1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/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/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149AB7C-B407-F64B-AD0C-E2FA851D937A}"/>
                </a:ext>
              </a:extLst>
            </p:cNvPr>
            <p:cNvSpPr txBox="1"/>
            <p:nvPr/>
          </p:nvSpPr>
          <p:spPr>
            <a:xfrm>
              <a:off x="2087603" y="10110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8573777-3401-4D47-A14D-46632E658306}"/>
                </a:ext>
              </a:extLst>
            </p:cNvPr>
            <p:cNvGrpSpPr/>
            <p:nvPr/>
          </p:nvGrpSpPr>
          <p:grpSpPr>
            <a:xfrm>
              <a:off x="8424115" y="2053681"/>
              <a:ext cx="2337975" cy="4191168"/>
              <a:chOff x="8054137" y="1664732"/>
              <a:chExt cx="2337975" cy="419116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B85D0BC-4842-7441-95A1-92AA04A39D5F}"/>
                  </a:ext>
                </a:extLst>
              </p:cNvPr>
              <p:cNvGrpSpPr/>
              <p:nvPr/>
            </p:nvGrpSpPr>
            <p:grpSpPr>
              <a:xfrm>
                <a:off x="9672112" y="1664732"/>
                <a:ext cx="720000" cy="4191168"/>
                <a:chOff x="6256368" y="1630281"/>
                <a:chExt cx="720000" cy="419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915D88C-D9E4-2642-BE72-D207A5ACD884}"/>
                  </a:ext>
                </a:extLst>
              </p:cNvPr>
              <p:cNvGrpSpPr/>
              <p:nvPr/>
            </p:nvGrpSpPr>
            <p:grpSpPr>
              <a:xfrm>
                <a:off x="8054137" y="1754732"/>
                <a:ext cx="900000" cy="4011168"/>
                <a:chOff x="5810421" y="1720281"/>
                <a:chExt cx="900000" cy="401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5107479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33DF10-385D-4621-9D58-07ACE79D4C2A}"/>
                </a:ext>
              </a:extLst>
            </p:cNvPr>
            <p:cNvGrpSpPr/>
            <p:nvPr/>
          </p:nvGrpSpPr>
          <p:grpSpPr>
            <a:xfrm>
              <a:off x="6817979" y="1113354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54E4EE7-599D-49B1-B8A6-AF6AE4814CBE}"/>
                </a:ext>
              </a:extLst>
            </p:cNvPr>
            <p:cNvCxnSpPr>
              <a:stCxn id="46" idx="6"/>
              <a:endCxn id="37" idx="1"/>
            </p:cNvCxnSpPr>
            <p:nvPr/>
          </p:nvCxnSpPr>
          <p:spPr>
            <a:xfrm flipV="1">
              <a:off x="5827479" y="2413681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0251BDC-8F4A-4012-80D3-855B1A330780}"/>
                </a:ext>
              </a:extLst>
            </p:cNvPr>
            <p:cNvCxnSpPr>
              <a:cxnSpLocks/>
              <a:stCxn id="48" idx="6"/>
              <a:endCxn id="38" idx="1"/>
            </p:cNvCxnSpPr>
            <p:nvPr/>
          </p:nvCxnSpPr>
          <p:spPr>
            <a:xfrm flipV="1">
              <a:off x="5827479" y="4149265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2200DE6-62BF-454C-8D94-C295C34E3D3F}"/>
                </a:ext>
              </a:extLst>
            </p:cNvPr>
            <p:cNvCxnSpPr>
              <a:cxnSpLocks/>
              <a:stCxn id="50" idx="6"/>
              <a:endCxn id="39" idx="1"/>
            </p:cNvCxnSpPr>
            <p:nvPr/>
          </p:nvCxnSpPr>
          <p:spPr>
            <a:xfrm flipV="1">
              <a:off x="5827479" y="5884849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765C44A-BDD2-472D-B0F4-EFCA17CA63CF}"/>
                </a:ext>
              </a:extLst>
            </p:cNvPr>
            <p:cNvCxnSpPr>
              <a:cxnSpLocks/>
              <a:stCxn id="54" idx="6"/>
              <a:endCxn id="37" idx="1"/>
            </p:cNvCxnSpPr>
            <p:nvPr/>
          </p:nvCxnSpPr>
          <p:spPr>
            <a:xfrm>
              <a:off x="7537979" y="1473354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297C9A4-597A-426A-B465-C1B114179E16}"/>
                </a:ext>
              </a:extLst>
            </p:cNvPr>
            <p:cNvCxnSpPr>
              <a:cxnSpLocks/>
              <a:stCxn id="55" idx="6"/>
              <a:endCxn id="38" idx="1"/>
            </p:cNvCxnSpPr>
            <p:nvPr/>
          </p:nvCxnSpPr>
          <p:spPr>
            <a:xfrm>
              <a:off x="7537979" y="3208938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B2C2F6E-4050-4942-A9FF-50A4E5A3EE6C}"/>
                </a:ext>
              </a:extLst>
            </p:cNvPr>
            <p:cNvCxnSpPr>
              <a:cxnSpLocks/>
              <a:stCxn id="56" idx="6"/>
              <a:endCxn id="39" idx="1"/>
            </p:cNvCxnSpPr>
            <p:nvPr/>
          </p:nvCxnSpPr>
          <p:spPr>
            <a:xfrm>
              <a:off x="7537979" y="4944522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ED9B4DC-7A1A-41F0-BFBF-9EBA9AF50ABA}"/>
                </a:ext>
              </a:extLst>
            </p:cNvPr>
            <p:cNvCxnSpPr>
              <a:cxnSpLocks/>
              <a:stCxn id="37" idx="3"/>
              <a:endCxn id="28" idx="2"/>
            </p:cNvCxnSpPr>
            <p:nvPr/>
          </p:nvCxnSpPr>
          <p:spPr>
            <a:xfrm>
              <a:off x="9324115" y="2413681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F5B7267-CA7A-4EF8-B0C5-70A11004D69F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>
              <a:off x="9324115" y="4149265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E2BDD01-8E8D-4E90-B590-83DBE63BEA23}"/>
                </a:ext>
              </a:extLst>
            </p:cNvPr>
            <p:cNvCxnSpPr>
              <a:cxnSpLocks/>
              <a:stCxn id="39" idx="3"/>
              <a:endCxn id="30" idx="2"/>
            </p:cNvCxnSpPr>
            <p:nvPr/>
          </p:nvCxnSpPr>
          <p:spPr>
            <a:xfrm>
              <a:off x="9324115" y="5884849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/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75EB4FA-63E9-44E6-993F-2F6D82D5A275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10762090" y="2413681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CACC302-EA99-4866-846F-2C7F15426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4149265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7073F4-77C8-4929-AE73-C1AC4A92EF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5883576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3795423" y="2354991"/>
              <a:ext cx="900000" cy="4011168"/>
              <a:chOff x="3745627" y="2350858"/>
              <a:chExt cx="900000" cy="401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2574242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17D223-0BC6-4D56-ABE8-C027BC83AC00}"/>
                </a:ext>
              </a:extLst>
            </p:cNvPr>
            <p:cNvCxnSpPr>
              <a:stCxn id="97" idx="6"/>
              <a:endCxn id="90" idx="1"/>
            </p:cNvCxnSpPr>
            <p:nvPr/>
          </p:nvCxnSpPr>
          <p:spPr>
            <a:xfrm>
              <a:off x="3294242" y="2620858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13C937D-5326-4F27-BE5E-306570DBBBD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3" y="2620858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30CB-FC38-451C-91CB-F3BF23DCD448}"/>
                </a:ext>
              </a:extLst>
            </p:cNvPr>
            <p:cNvCxnSpPr/>
            <p:nvPr/>
          </p:nvCxnSpPr>
          <p:spPr>
            <a:xfrm>
              <a:off x="3294241" y="4356442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432CE79-4CB2-4D30-9B6B-C7EB4180E56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2" y="4356442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01CFF11-D76C-40A9-9D5D-CBA370FACA3A}"/>
                </a:ext>
              </a:extLst>
            </p:cNvPr>
            <p:cNvCxnSpPr/>
            <p:nvPr/>
          </p:nvCxnSpPr>
          <p:spPr>
            <a:xfrm>
              <a:off x="3312770" y="6092026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A06131E-1BA0-4026-811F-C65F7ABFE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951" y="6092026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0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86605-1D03-6A45-A425-5E02817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F74684-695E-B548-ADCF-C2B606D5FA1E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1DFBC8F0-CD3E-A34E-A3FD-AB8EBB23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pic>
        <p:nvPicPr>
          <p:cNvPr id="7" name="图片 6" descr="形状, 正方形&#10;&#10;描述已自动生成">
            <a:extLst>
              <a:ext uri="{FF2B5EF4-FFF2-40B4-BE49-F238E27FC236}">
                <a16:creationId xmlns:a16="http://schemas.microsoft.com/office/drawing/2014/main" id="{B835E776-1C30-1941-99AD-8A9DAE4B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9FE1EEA7-29E1-DE44-9EAB-484F417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9685458-B5A3-CA4D-BB9B-C99C96B40340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C1B947-2FBB-164A-8219-F4CA72C67E31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2027012F-9569-1D4F-89D3-2068FAC51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1C7F863-E73E-704A-992C-676595B2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0E398F4-CCC9-AD4E-8CE1-C24E3348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E57F23-DD93-3843-BD4C-262E11A0526A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A5C217A-3323-C948-A6DD-8D286877F67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846F69B-B000-AC48-AD93-1E868CFAC2D7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6F26B46-0D01-1846-A896-36E267BF6CF2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181222C-F633-E54E-ADC9-42A5B2ADAF48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A55C331B-570C-1747-8883-3BA52A694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7655-6A44-C846-977F-472F428AC597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53716B1-3540-304D-92F4-4758525B4CFF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26E8C92A-5F17-894D-9950-D893916B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1815A270-D8AE-684C-8F50-ACD447DF7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555B05D-36F6-F740-8A91-AE783F46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860F352-419C-1D4A-9BC0-CB930FD93268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B201A84-C4D0-9146-B593-78611EA7293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79D075-BB44-BF40-BFF5-AB8109E3D6D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9E4E444-5489-414F-82FA-362F53AEA3C8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2FC2634-0493-9944-B24B-A6249B7E4027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F053CA22-2BC3-3543-9E47-02EF30A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7CA2D-88E4-514A-B61A-50201141A08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1C1CF557-9076-0B47-8E6C-F22467750C97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8FB5C44-9F37-D74F-9FDE-66B7E36E5052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4C358F3-56A8-8347-898C-EEB82B38B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323A03-37E7-B44C-AFC8-A4C3DA25AB78}"/>
              </a:ext>
            </a:extLst>
          </p:cNvPr>
          <p:cNvCxnSpPr>
            <a:cxnSpLocks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3DB0BB87-AC98-5848-9172-C635AD87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54" y="2896054"/>
            <a:ext cx="3162300" cy="698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3F8A91-E058-E24C-9985-FE9E31E94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919" y="3585915"/>
            <a:ext cx="2476839" cy="16716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0EB624-92CE-4943-ABC2-6E1BAFCE2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40" y="5252618"/>
            <a:ext cx="5156200" cy="1003300"/>
          </a:xfrm>
          <a:prstGeom prst="rect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D278FC1F-B4F3-D146-8E5E-1154D1779124}"/>
              </a:ext>
            </a:extLst>
          </p:cNvPr>
          <p:cNvSpPr/>
          <p:nvPr/>
        </p:nvSpPr>
        <p:spPr>
          <a:xfrm>
            <a:off x="4206284" y="3590171"/>
            <a:ext cx="166191" cy="1661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D452A0-F838-9C4E-966D-460F4AFB4B00}"/>
              </a:ext>
            </a:extLst>
          </p:cNvPr>
          <p:cNvCxnSpPr>
            <a:cxnSpLocks/>
          </p:cNvCxnSpPr>
          <p:nvPr/>
        </p:nvCxnSpPr>
        <p:spPr>
          <a:xfrm flipV="1">
            <a:off x="2899100" y="3756362"/>
            <a:ext cx="1307184" cy="18548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B8CA604A-1D6E-5F4D-9E95-601D2A35DF1A}"/>
              </a:ext>
            </a:extLst>
          </p:cNvPr>
          <p:cNvSpPr/>
          <p:nvPr/>
        </p:nvSpPr>
        <p:spPr>
          <a:xfrm>
            <a:off x="3567973" y="5299244"/>
            <a:ext cx="2662553" cy="835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5A1247-7F71-854A-A676-1C191D0E33D3}"/>
              </a:ext>
            </a:extLst>
          </p:cNvPr>
          <p:cNvSpPr txBox="1"/>
          <p:nvPr/>
        </p:nvSpPr>
        <p:spPr>
          <a:xfrm>
            <a:off x="4111413" y="616874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Scaled path loss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F0476-CE97-D64B-94C9-484B4C273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809" y="18112"/>
            <a:ext cx="5383191" cy="99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4884854-87A9-0640-82D4-B6AE1D92A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3505" y="1896474"/>
            <a:ext cx="1445651" cy="3537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65355D2-DF3E-C24E-A6F2-20F7F593D641}"/>
              </a:ext>
            </a:extLst>
          </p:cNvPr>
          <p:cNvSpPr txBox="1"/>
          <p:nvPr/>
        </p:nvSpPr>
        <p:spPr>
          <a:xfrm>
            <a:off x="9837739" y="143961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Compress Sensing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61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36975-847D-E94C-ABEF-CDC8B1AE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06" y="1302419"/>
            <a:ext cx="74930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191E6D-62A7-3C45-94DB-30918190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13904"/>
            <a:ext cx="5181600" cy="3069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B0BB62-B200-7C45-BB62-4A819CCF88C1}"/>
              </a:ext>
            </a:extLst>
          </p:cNvPr>
          <p:cNvSpPr txBox="1"/>
          <p:nvPr/>
        </p:nvSpPr>
        <p:spPr>
          <a:xfrm>
            <a:off x="1876926" y="346509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Let                         be the only variables 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B53A9-9837-584E-BE8F-99CC9A10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29" y="3414625"/>
            <a:ext cx="444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4F2994-796B-5E4D-B89D-7F59FB47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b="20000"/>
          <a:stretch/>
        </p:blipFill>
        <p:spPr>
          <a:xfrm>
            <a:off x="3112476" y="3409282"/>
            <a:ext cx="520212" cy="4064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9396E4-346E-7841-949C-1E3489030495}"/>
              </a:ext>
            </a:extLst>
          </p:cNvPr>
          <p:cNvCxnSpPr/>
          <p:nvPr/>
        </p:nvCxnSpPr>
        <p:spPr>
          <a:xfrm flipV="1">
            <a:off x="6001407" y="1027906"/>
            <a:ext cx="1210187" cy="265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B6B70B-6ACF-8544-91F1-F208E59A63CA}"/>
              </a:ext>
            </a:extLst>
          </p:cNvPr>
          <p:cNvCxnSpPr>
            <a:cxnSpLocks/>
          </p:cNvCxnSpPr>
          <p:nvPr/>
        </p:nvCxnSpPr>
        <p:spPr>
          <a:xfrm>
            <a:off x="8795895" y="3601479"/>
            <a:ext cx="0" cy="450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ED104-A3CC-374E-8191-91867DE73179}"/>
              </a:ext>
            </a:extLst>
          </p:cNvPr>
          <p:cNvSpPr txBox="1"/>
          <p:nvPr/>
        </p:nvSpPr>
        <p:spPr>
          <a:xfrm>
            <a:off x="9044529" y="36829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Pilot design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16DD02-66C5-F846-BA33-6F49BEE5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890" y="4052257"/>
            <a:ext cx="3972910" cy="1048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8F772-4D0A-DE43-9C6D-5CE98A22D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502" y="5101180"/>
            <a:ext cx="2157686" cy="138861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C2A5F17-A33A-C349-84EE-F7004CF3F4DC}"/>
              </a:ext>
            </a:extLst>
          </p:cNvPr>
          <p:cNvCxnSpPr>
            <a:cxnSpLocks/>
          </p:cNvCxnSpPr>
          <p:nvPr/>
        </p:nvCxnSpPr>
        <p:spPr>
          <a:xfrm flipH="1" flipV="1">
            <a:off x="6495393" y="5555581"/>
            <a:ext cx="13032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887045-1E2E-A841-B6C6-517C500D2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39" y="4960888"/>
            <a:ext cx="3546633" cy="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2: single RF antenna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computational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Relatively low estimation accuracy, surfer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from“</a:t>
            </a:r>
            <a:r>
              <a:rPr kumimoji="1"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Angular Domain Distortion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 (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Proved in Lemma 3/Appendix C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semi-active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system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price and power consumption (It contradicts the original intention of RIS)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Impossible in practical</a:t>
            </a: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Proposed: RIS 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 just ONE RF antenna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Huge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performance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increasement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compared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full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passive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(Cascade CSI)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Much lower price and system complexity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06253-3DEC-5A4B-BCCC-8C4BA07B9761}"/>
              </a:ext>
            </a:extLst>
          </p:cNvPr>
          <p:cNvSpPr/>
          <p:nvPr/>
        </p:nvSpPr>
        <p:spPr>
          <a:xfrm>
            <a:off x="3198821" y="2858814"/>
            <a:ext cx="3727496" cy="294290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ABF-BA2F-4BD0-A864-EBBA5C0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Armijo Rule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1868B1-AF79-4AEF-88D6-688A9D5729AB}"/>
              </a:ext>
            </a:extLst>
          </p:cNvPr>
          <p:cNvGrpSpPr/>
          <p:nvPr/>
        </p:nvGrpSpPr>
        <p:grpSpPr>
          <a:xfrm>
            <a:off x="55759" y="1690688"/>
            <a:ext cx="5685126" cy="5903368"/>
            <a:chOff x="461756" y="1554480"/>
            <a:chExt cx="5685126" cy="590336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356CA34-2A95-49B3-8AE6-7CC8633ED43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45" y="4732182"/>
              <a:ext cx="44085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10C667-1A5F-42B9-B9E5-C83D9AAE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25" y="1690688"/>
              <a:ext cx="0" cy="35393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011DB431-4E02-4B43-A1BE-DE829609B900}"/>
                </a:ext>
              </a:extLst>
            </p:cNvPr>
            <p:cNvSpPr/>
            <p:nvPr/>
          </p:nvSpPr>
          <p:spPr>
            <a:xfrm>
              <a:off x="1542292" y="2243329"/>
              <a:ext cx="3566156" cy="5214519"/>
            </a:xfrm>
            <a:prstGeom prst="arc">
              <a:avLst>
                <a:gd name="adj1" fmla="val 11062004"/>
                <a:gd name="adj2" fmla="val 17286772"/>
              </a:avLst>
            </a:prstGeom>
            <a:ln w="349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7270F5D-4EA1-4B7D-A80A-B4F1B1A68E5A}"/>
                </a:ext>
              </a:extLst>
            </p:cNvPr>
            <p:cNvCxnSpPr/>
            <p:nvPr/>
          </p:nvCxnSpPr>
          <p:spPr>
            <a:xfrm>
              <a:off x="1810512" y="3541776"/>
              <a:ext cx="0" cy="11904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A7A438-5D7F-48B0-99F1-2116B0501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225" y="3541776"/>
              <a:ext cx="2682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/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blipFill>
                  <a:blip r:embed="rId2"/>
                  <a:stretch>
                    <a:fillRect l="-6316" t="-5263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A0C224-807B-48F5-91BB-940D901C8B0C}"/>
                </a:ext>
              </a:extLst>
            </p:cNvPr>
            <p:cNvCxnSpPr/>
            <p:nvPr/>
          </p:nvCxnSpPr>
          <p:spPr>
            <a:xfrm flipV="1">
              <a:off x="1752445" y="1554480"/>
              <a:ext cx="935891" cy="1987296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B3B59-1B2E-44A3-8372-23782EB75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511" y="1896968"/>
              <a:ext cx="2590801" cy="1644807"/>
            </a:xfrm>
            <a:prstGeom prst="line">
              <a:avLst/>
            </a:prstGeom>
            <a:ln w="38100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/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blipFill>
                  <a:blip r:embed="rId3"/>
                  <a:stretch>
                    <a:fillRect l="-763" t="-5172" r="-1781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/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/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/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blipFill>
                  <a:blip r:embed="rId6"/>
                  <a:stretch>
                    <a:fillRect l="-9375" t="-5172" r="-3750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27748CB-5AD5-4ED7-B1E6-F452EC3BBCDD}"/>
                </a:ext>
              </a:extLst>
            </p:cNvPr>
            <p:cNvCxnSpPr>
              <a:cxnSpLocks/>
            </p:cNvCxnSpPr>
            <p:nvPr/>
          </p:nvCxnSpPr>
          <p:spPr>
            <a:xfrm>
              <a:off x="3105911" y="2243329"/>
              <a:ext cx="0" cy="248885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695282-41C9-4366-B4DB-703CB1F6DD52}"/>
                </a:ext>
              </a:extLst>
            </p:cNvPr>
            <p:cNvSpPr txBox="1"/>
            <p:nvPr/>
          </p:nvSpPr>
          <p:spPr>
            <a:xfrm rot="19691552">
              <a:off x="1979152" y="2563785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b="1" dirty="0">
                  <a:latin typeface="Times" pitchFamily="2" charset="0"/>
                </a:rPr>
                <a:t>Safe zoom</a:t>
              </a:r>
              <a:endParaRPr kumimoji="1" lang="zh-CN" altLang="en-US" sz="2200" b="1" dirty="0" err="1">
                <a:latin typeface="Times" pitchFamily="2" charset="0"/>
              </a:endParaRPr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368A7187-9309-45F6-AE6C-55F2A9931BAB}"/>
                </a:ext>
              </a:extLst>
            </p:cNvPr>
            <p:cNvSpPr/>
            <p:nvPr/>
          </p:nvSpPr>
          <p:spPr>
            <a:xfrm rot="16200000">
              <a:off x="2314957" y="3921951"/>
              <a:ext cx="286509" cy="1295399"/>
            </a:xfrm>
            <a:prstGeom prst="rightBrace">
              <a:avLst>
                <a:gd name="adj1" fmla="val 38918"/>
                <a:gd name="adj2" fmla="val 50000"/>
              </a:avLst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/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/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blipFill>
                  <a:blip r:embed="rId8"/>
                  <a:stretch>
                    <a:fillRect b="-82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F24F3ED-EBB9-4B8C-8965-62A1EBDADFA4}"/>
              </a:ext>
            </a:extLst>
          </p:cNvPr>
          <p:cNvGrpSpPr/>
          <p:nvPr/>
        </p:nvGrpSpPr>
        <p:grpSpPr>
          <a:xfrm>
            <a:off x="5404063" y="1257289"/>
            <a:ext cx="5949737" cy="4841389"/>
            <a:chOff x="5830844" y="426550"/>
            <a:chExt cx="5949737" cy="4841389"/>
          </a:xfrm>
        </p:grpSpPr>
        <p:sp>
          <p:nvSpPr>
            <p:cNvPr id="38" name="流程图: 决策 37">
              <a:extLst>
                <a:ext uri="{FF2B5EF4-FFF2-40B4-BE49-F238E27FC236}">
                  <a16:creationId xmlns:a16="http://schemas.microsoft.com/office/drawing/2014/main" id="{DCF4BB8A-CDAE-43B7-B2F3-8BB46242182B}"/>
                </a:ext>
              </a:extLst>
            </p:cNvPr>
            <p:cNvSpPr/>
            <p:nvPr/>
          </p:nvSpPr>
          <p:spPr>
            <a:xfrm>
              <a:off x="5830844" y="2772734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If safe?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BE955FA-F563-4A4F-AD11-6833895E0C96}"/>
                </a:ext>
              </a:extLst>
            </p:cNvPr>
            <p:cNvSpPr txBox="1"/>
            <p:nvPr/>
          </p:nvSpPr>
          <p:spPr>
            <a:xfrm>
              <a:off x="7268484" y="3979651"/>
              <a:ext cx="5940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Yes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C238F63-9073-4366-8062-CB87D032BCEA}"/>
                </a:ext>
              </a:extLst>
            </p:cNvPr>
            <p:cNvCxnSpPr>
              <a:cxnSpLocks/>
              <a:stCxn id="38" idx="3"/>
              <a:endCxn id="52" idx="1"/>
            </p:cNvCxnSpPr>
            <p:nvPr/>
          </p:nvCxnSpPr>
          <p:spPr>
            <a:xfrm>
              <a:off x="8462284" y="3376193"/>
              <a:ext cx="6868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/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7EABCCF9-3712-4586-B8E9-0C7EF3BDBFD1}"/>
                </a:ext>
              </a:extLst>
            </p:cNvPr>
            <p:cNvCxnSpPr>
              <a:stCxn id="52" idx="0"/>
            </p:cNvCxnSpPr>
            <p:nvPr/>
          </p:nvCxnSpPr>
          <p:spPr>
            <a:xfrm rot="16200000" flipV="1">
              <a:off x="8261588" y="1006551"/>
              <a:ext cx="854529" cy="30845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2CC6F4-3976-4B4D-A896-276B4D0CDD2A}"/>
                </a:ext>
              </a:extLst>
            </p:cNvPr>
            <p:cNvSpPr txBox="1"/>
            <p:nvPr/>
          </p:nvSpPr>
          <p:spPr>
            <a:xfrm>
              <a:off x="8424196" y="2943977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/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流程图: 决策 61">
              <a:extLst>
                <a:ext uri="{FF2B5EF4-FFF2-40B4-BE49-F238E27FC236}">
                  <a16:creationId xmlns:a16="http://schemas.microsoft.com/office/drawing/2014/main" id="{A3ACE90E-F830-4F0C-8E54-08E9877F5DAC}"/>
                </a:ext>
              </a:extLst>
            </p:cNvPr>
            <p:cNvSpPr/>
            <p:nvPr/>
          </p:nvSpPr>
          <p:spPr>
            <a:xfrm>
              <a:off x="9149141" y="426550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Conver.?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B57A84B5-DB59-46FA-883F-8B8E6AAD43E1}"/>
                </a:ext>
              </a:extLst>
            </p:cNvPr>
            <p:cNvCxnSpPr>
              <a:cxnSpLocks/>
              <a:stCxn id="62" idx="1"/>
              <a:endCxn id="38" idx="0"/>
            </p:cNvCxnSpPr>
            <p:nvPr/>
          </p:nvCxnSpPr>
          <p:spPr>
            <a:xfrm rot="10800000" flipV="1">
              <a:off x="7146565" y="1030008"/>
              <a:ext cx="2002577" cy="174272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AFC8A830-DB85-4CDD-8C55-20D28675B81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7146564" y="3979651"/>
              <a:ext cx="1" cy="488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E68BEAC-73AD-4029-9D3B-D0DBE9AB1FC1}"/>
                </a:ext>
              </a:extLst>
            </p:cNvPr>
            <p:cNvCxnSpPr>
              <a:cxnSpLocks/>
              <a:stCxn id="58" idx="2"/>
              <a:endCxn id="62" idx="3"/>
            </p:cNvCxnSpPr>
            <p:nvPr/>
          </p:nvCxnSpPr>
          <p:spPr>
            <a:xfrm rot="5400000" flipH="1" flipV="1">
              <a:off x="7574752" y="1062110"/>
              <a:ext cx="4237930" cy="4173728"/>
            </a:xfrm>
            <a:prstGeom prst="bentConnector4">
              <a:avLst>
                <a:gd name="adj1" fmla="val -5394"/>
                <a:gd name="adj2" fmla="val 10547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FFAE88-B939-4033-9E98-CC187A719CC1}"/>
                </a:ext>
              </a:extLst>
            </p:cNvPr>
            <p:cNvSpPr txBox="1"/>
            <p:nvPr/>
          </p:nvSpPr>
          <p:spPr>
            <a:xfrm>
              <a:off x="8566432" y="57051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94A78816-819B-450E-92F4-028CE8D58B19}"/>
              </a:ext>
            </a:extLst>
          </p:cNvPr>
          <p:cNvSpPr txBox="1"/>
          <p:nvPr/>
        </p:nvSpPr>
        <p:spPr>
          <a:xfrm>
            <a:off x="10038080" y="741372"/>
            <a:ext cx="594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Yes</a:t>
            </a:r>
            <a:endParaRPr kumimoji="1" lang="zh-CN" altLang="en-US" sz="2200" dirty="0" err="1">
              <a:latin typeface="Times" pitchFamily="2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D0548AC-F504-4FE9-ABAE-D5521007D25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0038080" y="698857"/>
            <a:ext cx="0" cy="55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/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3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Alg.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4863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</a:t>
            </a:r>
            <a:r>
              <a:rPr kumimoji="1" lang="en-US" altLang="zh-CN" sz="2400" b="0" dirty="0">
                <a:solidFill>
                  <a:schemeClr val="tx1"/>
                </a:solidFill>
                <a:latin typeface="Cambria Math" panose="02040503050406030204" pitchFamily="18" charset="0"/>
              </a:rPr>
              <a:t>osterior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700" y="2011681"/>
            <a:ext cx="419101" cy="41814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0" y="1986362"/>
            <a:ext cx="718226" cy="443465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Factor-graph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107223" y="4554553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Initial</a:t>
            </a:r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position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201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First calculation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Filter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7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𝑣𝑎𝑟𝑝h𝑖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  <a:blipFill>
                <a:blip r:embed="rId2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5495750-759E-4F88-A6A0-121D7E016BDB}"/>
              </a:ext>
            </a:extLst>
          </p:cNvPr>
          <p:cNvSpPr txBox="1">
            <a:spLocks/>
          </p:cNvSpPr>
          <p:nvPr/>
        </p:nvSpPr>
        <p:spPr>
          <a:xfrm>
            <a:off x="188844" y="10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Variables need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6D30FA-74A8-460C-BAD4-B918139E2AD6}"/>
              </a:ext>
            </a:extLst>
          </p:cNvPr>
          <p:cNvSpPr txBox="1">
            <a:spLocks/>
          </p:cNvSpPr>
          <p:nvPr/>
        </p:nvSpPr>
        <p:spPr>
          <a:xfrm>
            <a:off x="188844" y="310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Plots’ data needs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contains information about path loss of each activated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20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39ABF3-E1C6-408A-9C44-951DD33A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" y="1846034"/>
            <a:ext cx="5670835" cy="38424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C9CF5DF-A1ED-4AC1-863F-C27590276846}"/>
              </a:ext>
            </a:extLst>
          </p:cNvPr>
          <p:cNvSpPr txBox="1"/>
          <p:nvPr/>
        </p:nvSpPr>
        <p:spPr>
          <a:xfrm>
            <a:off x="376587" y="5841275"/>
            <a:ext cx="9537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He, H.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Wymeersch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M.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Juntti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"Channel Estimation for RIS-Aided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MIMO Systems via Atomic Norm Minimization," in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20, no. 9, pp. 5786-5797, Sept. 2021,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10.1109/TWC.2021.3070064.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/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  <a:r>
                  <a:rPr kumimoji="1" lang="en-US" altLang="zh-CN" sz="2200" dirty="0">
                    <a:latin typeface="Times" pitchFamily="2" charset="0"/>
                  </a:rPr>
                  <a:t>estimation</a:t>
                </a:r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blipFill>
                <a:blip r:embed="rId3"/>
                <a:stretch>
                  <a:fillRect l="-1152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/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blipFill>
                <a:blip r:embed="rId4"/>
                <a:stretch>
                  <a:fillRect l="-384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/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𝜙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&amp; 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</a:p>
              <a:p>
                <a:r>
                  <a:rPr kumimoji="1"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(phase 1) compare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blipFill>
                <a:blip r:embed="rId5"/>
                <a:stretch>
                  <a:fillRect l="-2495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2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7838E-2267-4834-8838-087980D0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3" y="1604113"/>
            <a:ext cx="4495786" cy="4243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4D7B34-348C-45ED-8DD5-8F1A94A542D3}"/>
              </a:ext>
            </a:extLst>
          </p:cNvPr>
          <p:cNvSpPr/>
          <p:nvPr/>
        </p:nvSpPr>
        <p:spPr>
          <a:xfrm>
            <a:off x="486668" y="1604113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08F72-442E-49D3-8D80-2CFA824E2CC2}"/>
              </a:ext>
            </a:extLst>
          </p:cNvPr>
          <p:cNvSpPr/>
          <p:nvPr/>
        </p:nvSpPr>
        <p:spPr>
          <a:xfrm>
            <a:off x="486668" y="3887631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F9CDA-2E31-417D-90D2-B1127719A512}"/>
              </a:ext>
            </a:extLst>
          </p:cNvPr>
          <p:cNvSpPr txBox="1"/>
          <p:nvPr/>
        </p:nvSpPr>
        <p:spPr>
          <a:xfrm>
            <a:off x="5200171" y="1649624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A7BD4-CA1C-4CB3-9996-25EC3DBCECD7}"/>
              </a:ext>
            </a:extLst>
          </p:cNvPr>
          <p:cNvSpPr txBox="1"/>
          <p:nvPr/>
        </p:nvSpPr>
        <p:spPr>
          <a:xfrm>
            <a:off x="5233485" y="2888612"/>
            <a:ext cx="2143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46F71-471B-4293-A475-7B6456152752}"/>
              </a:ext>
            </a:extLst>
          </p:cNvPr>
          <p:cNvSpPr txBox="1"/>
          <p:nvPr/>
        </p:nvSpPr>
        <p:spPr>
          <a:xfrm>
            <a:off x="879003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M=16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91413F-E638-4695-B8E6-4DA3389934D3}"/>
              </a:ext>
            </a:extLst>
          </p:cNvPr>
          <p:cNvSpPr txBox="1"/>
          <p:nvPr/>
        </p:nvSpPr>
        <p:spPr>
          <a:xfrm>
            <a:off x="2525970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M=32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001437-2269-47E3-B99A-AFD608C4399B}"/>
              </a:ext>
            </a:extLst>
          </p:cNvPr>
          <p:cNvSpPr txBox="1"/>
          <p:nvPr/>
        </p:nvSpPr>
        <p:spPr>
          <a:xfrm>
            <a:off x="3928375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M=64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313EE0-7BE9-418C-B378-CC40AC58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2" y="139504"/>
            <a:ext cx="4394426" cy="26798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966D5CE-147F-4031-BC2A-D09981BEBB11}"/>
              </a:ext>
            </a:extLst>
          </p:cNvPr>
          <p:cNvSpPr/>
          <p:nvPr/>
        </p:nvSpPr>
        <p:spPr>
          <a:xfrm>
            <a:off x="7622328" y="352567"/>
            <a:ext cx="4286864" cy="254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340F71-9478-4DD2-9304-9EF045614EF8}"/>
              </a:ext>
            </a:extLst>
          </p:cNvPr>
          <p:cNvSpPr txBox="1"/>
          <p:nvPr/>
        </p:nvSpPr>
        <p:spPr>
          <a:xfrm>
            <a:off x="8177719" y="-145840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Converge Plot</a:t>
            </a:r>
            <a:r>
              <a:rPr kumimoji="1" lang="zh-CN" altLang="en-US" sz="2200" dirty="0">
                <a:latin typeface="Times" pitchFamily="2" charset="0"/>
              </a:rPr>
              <a:t>（</a:t>
            </a:r>
            <a:r>
              <a:rPr kumimoji="1" lang="en-US" altLang="zh-CN" sz="2200" dirty="0">
                <a:latin typeface="Times" pitchFamily="2" charset="0"/>
              </a:rPr>
              <a:t>cant draw</a:t>
            </a:r>
            <a:r>
              <a:rPr kumimoji="1" lang="zh-CN" altLang="en-US" sz="2200" dirty="0">
                <a:latin typeface="Times" pitchFamily="2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B8CD43-F29E-4F39-9B93-F8C4A61F18E0}"/>
              </a:ext>
            </a:extLst>
          </p:cNvPr>
          <p:cNvSpPr txBox="1"/>
          <p:nvPr/>
        </p:nvSpPr>
        <p:spPr>
          <a:xfrm>
            <a:off x="6255174" y="4343841"/>
            <a:ext cx="26421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Benchmarks: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1. SSH-EM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2. non-SS-EM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3.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OMP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4.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LASSO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5.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Conventional RIS/non-SA</a:t>
            </a:r>
            <a:endParaRPr kumimoji="1" lang="zh-CN" altLang="en-US" sz="2200" dirty="0">
              <a:highlight>
                <a:srgbClr val="FFFF00"/>
              </a:highlight>
              <a:latin typeface="Times" pitchFamily="2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78AE78-2807-47BC-A9CE-FCD3F5A3D984}"/>
              </a:ext>
            </a:extLst>
          </p:cNvPr>
          <p:cNvGrpSpPr/>
          <p:nvPr/>
        </p:nvGrpSpPr>
        <p:grpSpPr>
          <a:xfrm>
            <a:off x="7998919" y="2913891"/>
            <a:ext cx="4286864" cy="2240065"/>
            <a:chOff x="7702339" y="1721508"/>
            <a:chExt cx="4286864" cy="224006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E68ECB7-2B03-4ABC-A181-4C336D4C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8627" y="2044347"/>
              <a:ext cx="2332958" cy="176599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3957AD1-B8DA-4A70-9B8D-DE90A5B60B32}"/>
                </a:ext>
              </a:extLst>
            </p:cNvPr>
            <p:cNvSpPr/>
            <p:nvPr/>
          </p:nvSpPr>
          <p:spPr>
            <a:xfrm>
              <a:off x="7702339" y="2142500"/>
              <a:ext cx="4286864" cy="1819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/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kumimoji="1" lang="zh-CN" altLang="en-US" sz="2200" dirty="0">
                      <a:latin typeface="Times" pitchFamily="2" charset="0"/>
                    </a:rPr>
                    <a:t> </a:t>
                  </a:r>
                  <a:r>
                    <a:rPr kumimoji="1" lang="en-US" altLang="zh-CN" sz="2200" dirty="0">
                      <a:latin typeface="Times" pitchFamily="2" charset="0"/>
                    </a:rPr>
                    <a:t>MM Illustration</a:t>
                  </a:r>
                  <a:endParaRPr kumimoji="1" lang="zh-CN" altLang="en-US" sz="22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384" t="-9859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EB1C85E-B63F-49CC-9DEE-F3FB9A635D55}"/>
              </a:ext>
            </a:extLst>
          </p:cNvPr>
          <p:cNvSpPr txBox="1"/>
          <p:nvPr/>
        </p:nvSpPr>
        <p:spPr>
          <a:xfrm>
            <a:off x="5233485" y="3801111"/>
            <a:ext cx="2464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pilot length</a:t>
            </a:r>
            <a:endParaRPr kumimoji="1" lang="zh-CN" altLang="en-US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1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3: EM alg. &amp; VB Inf. (Waiting)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Challenge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assisted system introduced high dimension CSI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Advantages in angle-domain design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Opportunity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EM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VBI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in MIMO</a:t>
            </a: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LASSO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AMP</a:t>
            </a: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v.youku.com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v_show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/id_XMTM1Njc5NzkxNg==.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html?spm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=a2hbt.13141534.1_2.d_1_22&amp;f=51634930&amp;scm=20140719.apircmd.46307.video_XMTM1Njc5NzkxNg==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ACFA-7F11-8040-A965-589589F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56" y="3546010"/>
            <a:ext cx="6114120" cy="113356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21D3442-4715-5941-871A-5A70624DB99B}"/>
              </a:ext>
            </a:extLst>
          </p:cNvPr>
          <p:cNvCxnSpPr>
            <a:cxnSpLocks/>
          </p:cNvCxnSpPr>
          <p:nvPr/>
        </p:nvCxnSpPr>
        <p:spPr>
          <a:xfrm flipH="1">
            <a:off x="3920648" y="4338918"/>
            <a:ext cx="1870055" cy="55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322" y="1628602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18" y="-16555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Model</a:t>
            </a:r>
            <a:r>
              <a:rPr kumimoji="1" lang="zh-CN" altLang="en-US" dirty="0"/>
              <a:t> 专利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/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BS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𝑁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blipFill>
                <a:blip r:embed="rId8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/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SA-RIS</a:t>
                </a:r>
                <a:endParaRPr kumimoji="1" lang="en-US" altLang="zh-CN" sz="2400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blipFill>
                <a:blip r:embed="rId10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/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</a:t>
                </a:r>
                <a:r>
                  <a:rPr kumimoji="1" lang="en-US" altLang="zh-CN" sz="2400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th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UE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blipFill>
                <a:blip r:embed="rId13"/>
                <a:stretch>
                  <a:fillRect t="-757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65651" y="4977087"/>
            <a:ext cx="20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直连联路被遮挡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/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个多径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blipFill>
                <a:blip r:embed="rId17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419365" y="1622706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个多径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4455" y="2835355"/>
            <a:ext cx="571500" cy="508000"/>
          </a:xfrm>
          <a:prstGeom prst="rect">
            <a:avLst/>
          </a:prstGeom>
        </p:spPr>
      </p:pic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AFB9FDF-0551-2446-BFED-257EFD558853}"/>
              </a:ext>
            </a:extLst>
          </p:cNvPr>
          <p:cNvSpPr txBox="1"/>
          <p:nvPr/>
        </p:nvSpPr>
        <p:spPr>
          <a:xfrm>
            <a:off x="5587357" y="2830570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5B5B25-9D81-1A4C-BFF9-5439EE731F95}"/>
              </a:ext>
            </a:extLst>
          </p:cNvPr>
          <p:cNvSpPr txBox="1"/>
          <p:nvPr/>
        </p:nvSpPr>
        <p:spPr>
          <a:xfrm>
            <a:off x="3378338" y="807248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8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471" y="1610125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88206B-A73B-F946-8BAE-C81904E103ED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363053-3D18-4A43-A38D-07D3F81CAEDC}"/>
              </a:ext>
            </a:extLst>
          </p:cNvPr>
          <p:cNvSpPr txBox="1"/>
          <p:nvPr/>
        </p:nvSpPr>
        <p:spPr>
          <a:xfrm>
            <a:off x="5563991" y="293103"/>
            <a:ext cx="471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single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RF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Antenna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FAEEC19-D518-774D-A766-BBD3ED04CEE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37040" y="4859139"/>
            <a:ext cx="1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Direct link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319D66BA-F556-6843-A297-664B07168B9D}"/>
              </a:ext>
            </a:extLst>
          </p:cNvPr>
          <p:cNvSpPr txBox="1"/>
          <p:nvPr/>
        </p:nvSpPr>
        <p:spPr>
          <a:xfrm>
            <a:off x="3551297" y="151501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317588" y="1640481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359D5ACB-DCD5-C04A-90A3-9AE316113FDD}"/>
              </a:ext>
            </a:extLst>
          </p:cNvPr>
          <p:cNvSpPr txBox="1"/>
          <p:nvPr/>
        </p:nvSpPr>
        <p:spPr>
          <a:xfrm>
            <a:off x="5618279" y="286113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1516" y="2852329"/>
            <a:ext cx="571500" cy="5080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0423602A-7C65-6644-9627-8F0F15FDEDF2}"/>
              </a:ext>
            </a:extLst>
          </p:cNvPr>
          <p:cNvSpPr txBox="1"/>
          <p:nvPr/>
        </p:nvSpPr>
        <p:spPr>
          <a:xfrm>
            <a:off x="9841516" y="5077996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Suffer from doppler effect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7C60-D252-BF4F-A61F-8B05E6E8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" y="1936750"/>
            <a:ext cx="4394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030-5BFC-824A-B443-82FF41B8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999721"/>
            <a:ext cx="2743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476A8-4B19-1649-A90B-81662ED2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690688"/>
            <a:ext cx="4419600" cy="123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5897F-42D6-2741-830B-1FC10B9D1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50" y="3286125"/>
            <a:ext cx="3289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BC3B1A-B4EB-B24F-999F-0EE450F1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2897717"/>
            <a:ext cx="4737100" cy="13462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27C1D8-242F-F94C-BB94-870C7933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6449" y="4749800"/>
            <a:ext cx="2425700" cy="482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D54690-4A54-AE40-8A36-FCA118049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2" y="4699000"/>
            <a:ext cx="323850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1168D2-F8F9-9E4A-8F4F-5213A6111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858" y="5864225"/>
            <a:ext cx="2616200" cy="46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99946F-B2A6-4944-8678-FB9EE944F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532" y="5864225"/>
            <a:ext cx="31623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6D3420-0CC6-294C-BC38-22B158F763D9}"/>
              </a:ext>
            </a:extLst>
          </p:cNvPr>
          <p:cNvSpPr txBox="1"/>
          <p:nvPr/>
        </p:nvSpPr>
        <p:spPr>
          <a:xfrm>
            <a:off x="5672476" y="261909"/>
            <a:ext cx="498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Angular Domain Expressions and Components</a:t>
            </a:r>
            <a:endParaRPr kumimoji="1" lang="zh-CN" altLang="en-US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BD0C177-1A51-E440-8DEF-EA85CDB31F6E}"/>
              </a:ext>
            </a:extLst>
          </p:cNvPr>
          <p:cNvSpPr/>
          <p:nvPr/>
        </p:nvSpPr>
        <p:spPr>
          <a:xfrm rot="5400000">
            <a:off x="7935191" y="-2008666"/>
            <a:ext cx="673099" cy="6989621"/>
          </a:xfrm>
          <a:prstGeom prst="leftBrace">
            <a:avLst>
              <a:gd name="adj1" fmla="val 88890"/>
              <a:gd name="adj2" fmla="val 498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0139D8-60F7-094C-8445-5DA56443615F}"/>
              </a:ext>
            </a:extLst>
          </p:cNvPr>
          <p:cNvSpPr/>
          <p:nvPr/>
        </p:nvSpPr>
        <p:spPr>
          <a:xfrm>
            <a:off x="360323" y="4423444"/>
            <a:ext cx="4071486" cy="206943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A89B7-75DF-E54E-8E52-E76261E7CA10}"/>
              </a:ext>
            </a:extLst>
          </p:cNvPr>
          <p:cNvSpPr txBox="1"/>
          <p:nvPr/>
        </p:nvSpPr>
        <p:spPr>
          <a:xfrm>
            <a:off x="427566" y="405411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first</a:t>
            </a:r>
            <a:endParaRPr kumimoji="1" lang="zh-CN" altLang="en-US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EC94D-50D9-CA45-AC39-6F70CFA56F51}"/>
              </a:ext>
            </a:extLst>
          </p:cNvPr>
          <p:cNvSpPr/>
          <p:nvPr/>
        </p:nvSpPr>
        <p:spPr>
          <a:xfrm>
            <a:off x="360323" y="1861650"/>
            <a:ext cx="4071486" cy="206943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26221-A581-D840-9F8E-4998A8CCA9DC}"/>
              </a:ext>
            </a:extLst>
          </p:cNvPr>
          <p:cNvSpPr txBox="1"/>
          <p:nvPr/>
        </p:nvSpPr>
        <p:spPr>
          <a:xfrm>
            <a:off x="49146" y="145336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with known     &amp;</a:t>
            </a:r>
            <a:endParaRPr kumimoji="1" lang="zh-CN" altLang="en-US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95E215-6DB1-4341-9F53-1FBD9FD6B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530" y="1519463"/>
            <a:ext cx="461548" cy="273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85155-7A9F-304C-90D9-7A4946D02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453" y="1451965"/>
            <a:ext cx="50048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5EC68D3-6FE1-324C-A8E4-B97C0C9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08" y="3642634"/>
            <a:ext cx="1054100" cy="5461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CEAC9B6-842E-A04C-A701-86E13E8953E5}"/>
              </a:ext>
            </a:extLst>
          </p:cNvPr>
          <p:cNvSpPr/>
          <p:nvPr/>
        </p:nvSpPr>
        <p:spPr>
          <a:xfrm>
            <a:off x="2116256" y="3311627"/>
            <a:ext cx="3367011" cy="1204489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2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D47D0B-A58E-0143-9D4F-C101A8A3A42F}"/>
              </a:ext>
            </a:extLst>
          </p:cNvPr>
          <p:cNvSpPr txBox="1"/>
          <p:nvPr/>
        </p:nvSpPr>
        <p:spPr>
          <a:xfrm>
            <a:off x="5980784" y="159355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flipH="1">
            <a:off x="1021794" y="3589821"/>
            <a:ext cx="942328" cy="762000"/>
          </a:xfrm>
          <a:prstGeom prst="arc">
            <a:avLst>
              <a:gd name="adj1" fmla="val 16200000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01" y="2962432"/>
            <a:ext cx="292100" cy="520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D80E4B9-B11C-7E4C-B6B2-DAEB4973C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8" y="4891011"/>
            <a:ext cx="1473200" cy="393700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6D69108B-C28C-1545-8D6A-5F1937684BB9}"/>
              </a:ext>
            </a:extLst>
          </p:cNvPr>
          <p:cNvSpPr/>
          <p:nvPr/>
        </p:nvSpPr>
        <p:spPr>
          <a:xfrm>
            <a:off x="3007578" y="3453585"/>
            <a:ext cx="284426" cy="950234"/>
          </a:xfrm>
          <a:prstGeom prst="leftBrace">
            <a:avLst>
              <a:gd name="adj1" fmla="val 3828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3BF5CC-ADDD-2F47-A7DA-4301A4D64910}"/>
              </a:ext>
            </a:extLst>
          </p:cNvPr>
          <p:cNvSpPr txBox="1"/>
          <p:nvPr/>
        </p:nvSpPr>
        <p:spPr>
          <a:xfrm>
            <a:off x="3307965" y="38584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resolution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501F4E-A7F0-2B40-9BF4-4B04104946C6}"/>
              </a:ext>
            </a:extLst>
          </p:cNvPr>
          <p:cNvSpPr txBox="1"/>
          <p:nvPr/>
        </p:nvSpPr>
        <p:spPr>
          <a:xfrm>
            <a:off x="3297727" y="3416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Nyquist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0C9B07-A447-FE48-83C9-F08B3601710A}"/>
              </a:ext>
            </a:extLst>
          </p:cNvPr>
          <p:cNvSpPr txBox="1"/>
          <p:nvPr/>
        </p:nvSpPr>
        <p:spPr>
          <a:xfrm>
            <a:off x="4188214" y="41671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4B0ACE5-6835-F04D-A4B7-AC9F801A8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581711"/>
            <a:ext cx="2324100" cy="6096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28BF4C4-A69E-8E4D-9A78-AE23127A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4592188"/>
            <a:ext cx="236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CC598C5-2DFA-824F-9302-54185851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335088"/>
            <a:ext cx="37592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AAAF24-025D-494E-9ED2-0E70E7DD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28" y="2810760"/>
            <a:ext cx="4143133" cy="4109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704313-477C-BF4C-8B00-4FFCE63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215" y="3388449"/>
            <a:ext cx="4081900" cy="78582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29728C0-AF32-6B40-8F51-18316F1B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97" y="4428030"/>
            <a:ext cx="3263900" cy="889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099BEEC-24E6-F247-8EAE-E23056F22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94" y="5295814"/>
            <a:ext cx="3911600" cy="8509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82E46AEF-6075-A345-89A1-4180F48DEE33}"/>
              </a:ext>
            </a:extLst>
          </p:cNvPr>
          <p:cNvSpPr/>
          <p:nvPr/>
        </p:nvSpPr>
        <p:spPr>
          <a:xfrm>
            <a:off x="7908599" y="1403429"/>
            <a:ext cx="4143133" cy="516553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3 (Angular Domain)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rot="8720844">
            <a:off x="5009375" y="2440317"/>
            <a:ext cx="420829" cy="451379"/>
          </a:xfrm>
          <a:prstGeom prst="arc">
            <a:avLst>
              <a:gd name="adj1" fmla="val 17314412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807" y="2954974"/>
            <a:ext cx="176779" cy="3151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AFF40-3986-EE46-B468-035918E8D907}"/>
              </a:ext>
            </a:extLst>
          </p:cNvPr>
          <p:cNvSpPr txBox="1"/>
          <p:nvPr/>
        </p:nvSpPr>
        <p:spPr>
          <a:xfrm>
            <a:off x="8107957" y="1389741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an equitization column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discrete time index: 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then the FFT of this vector has only one non-zero element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condition that: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D04C61-93E6-1F43-91A6-4131A71E1D17}"/>
              </a:ext>
            </a:extLst>
          </p:cNvPr>
          <p:cNvGrpSpPr/>
          <p:nvPr/>
        </p:nvGrpSpPr>
        <p:grpSpPr>
          <a:xfrm>
            <a:off x="5292644" y="2121400"/>
            <a:ext cx="2208270" cy="221209"/>
            <a:chOff x="3512633" y="4714671"/>
            <a:chExt cx="2208270" cy="221209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F2D6CF81-FDC2-8A48-B46E-AC4F22028FB4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1C78638-7881-C34D-9266-53758A799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4220215E-D6B1-464D-8D0A-0867F077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7A3B4A5-8E30-964D-8317-AFF0CA613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CC084D6-E2B7-7942-9470-24AA1AC0C001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58AEFE-7898-F949-8116-9187F086EEE7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226C412-4479-9243-8DFE-235BD2EF670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B200041-1F0C-8343-8766-160CE54225CC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02DCC07-87B6-8D4B-9617-E8EF7571F3DB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5D2887D-51C8-6448-B79C-D7887721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A93692A-A222-3244-830F-08053EBFE4D3}"/>
              </a:ext>
            </a:extLst>
          </p:cNvPr>
          <p:cNvCxnSpPr>
            <a:cxnSpLocks/>
          </p:cNvCxnSpPr>
          <p:nvPr/>
        </p:nvCxnSpPr>
        <p:spPr>
          <a:xfrm>
            <a:off x="5276249" y="2368970"/>
            <a:ext cx="2060243" cy="755230"/>
          </a:xfrm>
          <a:prstGeom prst="straightConnector1">
            <a:avLst/>
          </a:prstGeom>
          <a:ln w="28575">
            <a:solidFill>
              <a:srgbClr val="FF0000">
                <a:alpha val="27000"/>
              </a:srgb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2AB87AD-2476-0A43-9249-825C48E40924}"/>
              </a:ext>
            </a:extLst>
          </p:cNvPr>
          <p:cNvCxnSpPr>
            <a:cxnSpLocks/>
          </p:cNvCxnSpPr>
          <p:nvPr/>
        </p:nvCxnSpPr>
        <p:spPr>
          <a:xfrm flipV="1">
            <a:off x="4852353" y="2369578"/>
            <a:ext cx="428637" cy="97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05BD66-5058-4A4E-B445-F4BC0252F207}"/>
              </a:ext>
            </a:extLst>
          </p:cNvPr>
          <p:cNvCxnSpPr>
            <a:cxnSpLocks/>
          </p:cNvCxnSpPr>
          <p:nvPr/>
        </p:nvCxnSpPr>
        <p:spPr>
          <a:xfrm flipV="1">
            <a:off x="5416420" y="2459474"/>
            <a:ext cx="104786" cy="23817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EA6AC31-152A-0F4F-A2EB-17DE6E00A4C4}"/>
              </a:ext>
            </a:extLst>
          </p:cNvPr>
          <p:cNvCxnSpPr>
            <a:cxnSpLocks/>
          </p:cNvCxnSpPr>
          <p:nvPr/>
        </p:nvCxnSpPr>
        <p:spPr>
          <a:xfrm flipH="1" flipV="1">
            <a:off x="5191586" y="2588243"/>
            <a:ext cx="239675" cy="100594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2F96B9E-E6A3-AF45-8587-C8851E03F09A}"/>
              </a:ext>
            </a:extLst>
          </p:cNvPr>
          <p:cNvSpPr txBox="1"/>
          <p:nvPr/>
        </p:nvSpPr>
        <p:spPr>
          <a:xfrm>
            <a:off x="3393805" y="2779776"/>
            <a:ext cx="174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signal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FDC29D5-CE86-2F46-A1F4-11AF91D53D6B}"/>
              </a:ext>
            </a:extLst>
          </p:cNvPr>
          <p:cNvCxnSpPr>
            <a:cxnSpLocks/>
          </p:cNvCxnSpPr>
          <p:nvPr/>
        </p:nvCxnSpPr>
        <p:spPr>
          <a:xfrm>
            <a:off x="5292644" y="2329616"/>
            <a:ext cx="0" cy="1153516"/>
          </a:xfrm>
          <a:prstGeom prst="straightConnector1">
            <a:avLst/>
          </a:prstGeom>
          <a:ln w="28575">
            <a:solidFill>
              <a:schemeClr val="accent1">
                <a:alpha val="27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FFAEB-7F51-D045-AAA7-4A953E269F42}"/>
              </a:ext>
            </a:extLst>
          </p:cNvPr>
          <p:cNvSpPr txBox="1"/>
          <p:nvPr/>
        </p:nvSpPr>
        <p:spPr>
          <a:xfrm>
            <a:off x="7944428" y="6126135"/>
            <a:ext cx="12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FE2553-9464-7A40-B3EF-FAD474203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66" t="31148" r="35263" b="16092"/>
          <a:stretch/>
        </p:blipFill>
        <p:spPr>
          <a:xfrm rot="5400000">
            <a:off x="5718816" y="3600494"/>
            <a:ext cx="947433" cy="445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755F37-EAB1-B04F-8D73-336201AA5AAE}"/>
              </a:ext>
            </a:extLst>
          </p:cNvPr>
          <p:cNvSpPr txBox="1"/>
          <p:nvPr/>
        </p:nvSpPr>
        <p:spPr>
          <a:xfrm>
            <a:off x="5377796" y="36241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089E089-4FB8-B846-8B95-80D296ED7A09}"/>
              </a:ext>
            </a:extLst>
          </p:cNvPr>
          <p:cNvSpPr txBox="1"/>
          <p:nvPr/>
        </p:nvSpPr>
        <p:spPr>
          <a:xfrm>
            <a:off x="9212501" y="31577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F91A-90FC-6444-83ED-B7FE5692271D}"/>
              </a:ext>
            </a:extLst>
          </p:cNvPr>
          <p:cNvSpPr txBox="1"/>
          <p:nvPr/>
        </p:nvSpPr>
        <p:spPr>
          <a:xfrm>
            <a:off x="9683392" y="41400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2B8B7B2-29F1-9243-A120-06ACF8D38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351" y="4120395"/>
            <a:ext cx="4064940" cy="44669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B723730-A9D9-1F40-BE4F-B2C77A1E3B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89" y="4690307"/>
            <a:ext cx="1130300" cy="50800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E7CFE636-EE39-1844-9777-D0729FDF8B18}"/>
              </a:ext>
            </a:extLst>
          </p:cNvPr>
          <p:cNvSpPr txBox="1"/>
          <p:nvPr/>
        </p:nvSpPr>
        <p:spPr>
          <a:xfrm>
            <a:off x="3766010" y="4733225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05AEB8F-943A-3149-BE8F-E48033CCFA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82" y="5110728"/>
            <a:ext cx="2476839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b="0" dirty="0" smtClean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2200" dirty="0" smtClean="0">
            <a:latin typeface="Times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21275</TotalTime>
  <Words>1841</Words>
  <Application>Microsoft Office PowerPoint</Application>
  <PresentationFormat>宽屏</PresentationFormat>
  <Paragraphs>575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SimSun</vt:lpstr>
      <vt:lpstr>Arial</vt:lpstr>
      <vt:lpstr>Cambria Math</vt:lpstr>
      <vt:lpstr>Times</vt:lpstr>
      <vt:lpstr>Times New Roman</vt:lpstr>
      <vt:lpstr>Office 主题​​</vt:lpstr>
      <vt:lpstr> 进度汇报 RIS Angular Domain Divided CSI Estimation and Doppler Compensation in mmWave MIMO</vt:lpstr>
      <vt:lpstr>Motivation 1 : Angular domain</vt:lpstr>
      <vt:lpstr>Motivation 2: single RF antenna design</vt:lpstr>
      <vt:lpstr>Motivation 3: EM alg. &amp; VB Inf. (Waiting)</vt:lpstr>
      <vt:lpstr>System Model 专利</vt:lpstr>
      <vt:lpstr>System Model</vt:lpstr>
      <vt:lpstr>Channel model</vt:lpstr>
      <vt:lpstr>Channel model 2</vt:lpstr>
      <vt:lpstr>Channel model 3 (Angular Domain)</vt:lpstr>
      <vt:lpstr>Compare Mea. &amp; Sim.</vt:lpstr>
      <vt:lpstr>Frame Design</vt:lpstr>
      <vt:lpstr>Frame Design 专利 中文版</vt:lpstr>
      <vt:lpstr>Structured Sparse-1 BS-RIS</vt:lpstr>
      <vt:lpstr>EM alg.</vt:lpstr>
      <vt:lpstr>VBI explain</vt:lpstr>
      <vt:lpstr>Belief propagation-1</vt:lpstr>
      <vt:lpstr>Belief propagation-2</vt:lpstr>
      <vt:lpstr>Belief propagation-3</vt:lpstr>
      <vt:lpstr>Module A &amp; Module B</vt:lpstr>
      <vt:lpstr>Factor graph Part A &amp; B</vt:lpstr>
      <vt:lpstr>Factor graph Part B</vt:lpstr>
      <vt:lpstr>PowerPoint 演示文稿</vt:lpstr>
      <vt:lpstr>Factor graph Part B (pattern 1)</vt:lpstr>
      <vt:lpstr>Factor graph Part B</vt:lpstr>
      <vt:lpstr>PowerPoint 演示文稿</vt:lpstr>
      <vt:lpstr>PowerPoint 演示文稿</vt:lpstr>
      <vt:lpstr>PowerPoint 演示文稿</vt:lpstr>
      <vt:lpstr>Phase 1</vt:lpstr>
      <vt:lpstr>Phase 2</vt:lpstr>
      <vt:lpstr>Armijo Rule</vt:lpstr>
      <vt:lpstr>Overall Alg.</vt:lpstr>
      <vt:lpstr>PowerPoint 演示文稿</vt:lpstr>
      <vt:lpstr>Simulation Draft</vt:lpstr>
      <vt:lpstr>Simulation Draft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Trans进度汇报 RIS Angular Domain Divide CSI Estimation and Doppler Compensation</dc:title>
  <dc:creator>郭旭沨</dc:creator>
  <cp:lastModifiedBy>xufeng guo</cp:lastModifiedBy>
  <cp:revision>126</cp:revision>
  <dcterms:created xsi:type="dcterms:W3CDTF">2021-10-07T05:11:57Z</dcterms:created>
  <dcterms:modified xsi:type="dcterms:W3CDTF">2022-02-14T01:40:13Z</dcterms:modified>
</cp:coreProperties>
</file>